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3" r:id="rId2"/>
    <p:sldId id="325" r:id="rId3"/>
    <p:sldId id="258" r:id="rId4"/>
    <p:sldId id="260" r:id="rId5"/>
    <p:sldId id="264" r:id="rId6"/>
    <p:sldId id="265" r:id="rId7"/>
    <p:sldId id="266" r:id="rId8"/>
    <p:sldId id="322" r:id="rId9"/>
    <p:sldId id="267" r:id="rId10"/>
    <p:sldId id="268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5" r:id="rId23"/>
    <p:sldId id="31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9062B-95EF-4066-93FC-1166104A9F56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F975F-186B-45C2-A389-9C0A4356A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A6F19-A470-4744-99B7-6B8FB533E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C419E-973C-4097-B34C-5C9B696B35C6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 l="4725" t="33266" r="53932" b="242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248" t="37225" r="53977" b="21409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ПРАВИЛА  ОФОРМЛЕНИЯ  ЧЕРТЕЖЕЙ</a:t>
            </a:r>
            <a:endParaRPr lang="ru-RU" sz="36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84784"/>
            <a:ext cx="2521024" cy="244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683568" y="836712"/>
            <a:ext cx="4697412" cy="2989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935072" y="911407"/>
            <a:ext cx="4367396" cy="282815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3" name="Group 6"/>
          <p:cNvGrpSpPr>
            <a:grpSpLocks/>
          </p:cNvGrpSpPr>
          <p:nvPr/>
        </p:nvGrpSpPr>
        <p:grpSpPr bwMode="auto">
          <a:xfrm>
            <a:off x="3072195" y="3317272"/>
            <a:ext cx="2207651" cy="401787"/>
            <a:chOff x="968" y="1672"/>
            <a:chExt cx="4056" cy="616"/>
          </a:xfrm>
        </p:grpSpPr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17221" t="33443" r="4102" b="40599"/>
            <a:stretch>
              <a:fillRect/>
            </a:stretch>
          </p:blipFill>
          <p:spPr bwMode="auto">
            <a:xfrm>
              <a:off x="984" y="1707"/>
              <a:ext cx="4025" cy="54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" name="Line 8"/>
            <p:cNvSpPr>
              <a:spLocks noChangeShapeType="1"/>
            </p:cNvSpPr>
            <p:nvPr/>
          </p:nvSpPr>
          <p:spPr bwMode="auto">
            <a:xfrm>
              <a:off x="968" y="2064"/>
              <a:ext cx="4056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>
              <a:off x="2928" y="1672"/>
              <a:ext cx="0" cy="6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968" y="1872"/>
              <a:ext cx="1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1672" y="1672"/>
              <a:ext cx="8" cy="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 flipH="1">
              <a:off x="2656" y="1680"/>
              <a:ext cx="0" cy="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>
              <a:off x="3904" y="2072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4464" y="2064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" name="Rectangle 114"/>
          <p:cNvSpPr>
            <a:spLocks noChangeArrowheads="1"/>
          </p:cNvSpPr>
          <p:nvPr/>
        </p:nvSpPr>
        <p:spPr bwMode="auto">
          <a:xfrm rot="5400000">
            <a:off x="5106814" y="1382019"/>
            <a:ext cx="4264025" cy="3173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Rectangle 115"/>
          <p:cNvSpPr>
            <a:spLocks noChangeArrowheads="1"/>
          </p:cNvSpPr>
          <p:nvPr/>
        </p:nvSpPr>
        <p:spPr bwMode="auto">
          <a:xfrm rot="5400000">
            <a:off x="5270240" y="1542174"/>
            <a:ext cx="4134776" cy="284102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4" name="Group 116"/>
          <p:cNvGrpSpPr>
            <a:grpSpLocks/>
          </p:cNvGrpSpPr>
          <p:nvPr/>
        </p:nvGrpSpPr>
        <p:grpSpPr bwMode="auto">
          <a:xfrm>
            <a:off x="6577971" y="4592672"/>
            <a:ext cx="2171006" cy="430154"/>
            <a:chOff x="968" y="1672"/>
            <a:chExt cx="4056" cy="616"/>
          </a:xfrm>
        </p:grpSpPr>
        <p:pic>
          <p:nvPicPr>
            <p:cNvPr id="45" name="Picture 117"/>
            <p:cNvPicPr>
              <a:picLocks noChangeAspect="1" noChangeArrowheads="1"/>
            </p:cNvPicPr>
            <p:nvPr/>
          </p:nvPicPr>
          <p:blipFill>
            <a:blip r:embed="rId5" cstate="print"/>
            <a:srcRect l="17221" t="33443" r="4102" b="40599"/>
            <a:stretch>
              <a:fillRect/>
            </a:stretch>
          </p:blipFill>
          <p:spPr bwMode="auto">
            <a:xfrm>
              <a:off x="984" y="1707"/>
              <a:ext cx="4025" cy="54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6" name="Line 118"/>
            <p:cNvSpPr>
              <a:spLocks noChangeShapeType="1"/>
            </p:cNvSpPr>
            <p:nvPr/>
          </p:nvSpPr>
          <p:spPr bwMode="auto">
            <a:xfrm>
              <a:off x="968" y="2064"/>
              <a:ext cx="4056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119"/>
            <p:cNvSpPr>
              <a:spLocks noChangeShapeType="1"/>
            </p:cNvSpPr>
            <p:nvPr/>
          </p:nvSpPr>
          <p:spPr bwMode="auto">
            <a:xfrm>
              <a:off x="2928" y="1672"/>
              <a:ext cx="0" cy="6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120"/>
            <p:cNvSpPr>
              <a:spLocks noChangeShapeType="1"/>
            </p:cNvSpPr>
            <p:nvPr/>
          </p:nvSpPr>
          <p:spPr bwMode="auto">
            <a:xfrm>
              <a:off x="968" y="1872"/>
              <a:ext cx="1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121"/>
            <p:cNvSpPr>
              <a:spLocks noChangeShapeType="1"/>
            </p:cNvSpPr>
            <p:nvPr/>
          </p:nvSpPr>
          <p:spPr bwMode="auto">
            <a:xfrm>
              <a:off x="1672" y="1672"/>
              <a:ext cx="8" cy="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122"/>
            <p:cNvSpPr>
              <a:spLocks noChangeShapeType="1"/>
            </p:cNvSpPr>
            <p:nvPr/>
          </p:nvSpPr>
          <p:spPr bwMode="auto">
            <a:xfrm flipH="1">
              <a:off x="2656" y="1680"/>
              <a:ext cx="0" cy="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Line 123"/>
            <p:cNvSpPr>
              <a:spLocks noChangeShapeType="1"/>
            </p:cNvSpPr>
            <p:nvPr/>
          </p:nvSpPr>
          <p:spPr bwMode="auto">
            <a:xfrm>
              <a:off x="3904" y="2072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Line 124"/>
            <p:cNvSpPr>
              <a:spLocks noChangeShapeType="1"/>
            </p:cNvSpPr>
            <p:nvPr/>
          </p:nvSpPr>
          <p:spPr bwMode="auto">
            <a:xfrm>
              <a:off x="4464" y="2064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1835696" y="1556792"/>
            <a:ext cx="1080120" cy="115212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915816" y="1772816"/>
            <a:ext cx="1368152" cy="72008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Line 19"/>
          <p:cNvSpPr>
            <a:spLocks noChangeShapeType="1"/>
          </p:cNvSpPr>
          <p:nvPr/>
        </p:nvSpPr>
        <p:spPr bwMode="auto">
          <a:xfrm flipV="1">
            <a:off x="1763688" y="2132855"/>
            <a:ext cx="2592288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6" cstate="print"/>
          <a:srcRect l="18601" t="31770" r="68406" b="53110"/>
          <a:stretch>
            <a:fillRect/>
          </a:stretch>
        </p:blipFill>
        <p:spPr bwMode="auto">
          <a:xfrm>
            <a:off x="6876256" y="5208732"/>
            <a:ext cx="2267744" cy="16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7" cstate="print"/>
          <a:srcRect l="23325" t="32715" r="73131" b="45550"/>
          <a:stretch>
            <a:fillRect/>
          </a:stretch>
        </p:blipFill>
        <p:spPr bwMode="auto">
          <a:xfrm>
            <a:off x="0" y="520181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  <p:bldP spid="32" grpId="0" animBg="1"/>
      <p:bldP spid="42" grpId="0" animBg="1"/>
      <p:bldP spid="43" grpId="0" animBg="1"/>
      <p:bldP spid="54" grpId="0" animBg="1"/>
      <p:bldP spid="55" grpId="0" animBg="1"/>
      <p:bldP spid="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67544" y="188640"/>
            <a:ext cx="8496944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16" name="Rectangle 17"/>
          <p:cNvSpPr>
            <a:spLocks noChangeArrowheads="1"/>
          </p:cNvSpPr>
          <p:nvPr/>
        </p:nvSpPr>
        <p:spPr bwMode="auto">
          <a:xfrm rot="5400000">
            <a:off x="1675199" y="1717341"/>
            <a:ext cx="5510212" cy="403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Rectangle 18"/>
          <p:cNvSpPr>
            <a:spLocks noChangeArrowheads="1"/>
          </p:cNvSpPr>
          <p:nvPr/>
        </p:nvSpPr>
        <p:spPr bwMode="auto">
          <a:xfrm rot="5400000">
            <a:off x="1884349" y="1920876"/>
            <a:ext cx="5343189" cy="361274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3589938" y="5877272"/>
            <a:ext cx="2760730" cy="512205"/>
            <a:chOff x="3589938" y="6114747"/>
            <a:chExt cx="2760730" cy="274730"/>
          </a:xfrm>
        </p:grpSpPr>
        <p:pic>
          <p:nvPicPr>
            <p:cNvPr id="13319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 l="17221" t="33443" r="4102" b="40599"/>
            <a:stretch>
              <a:fillRect/>
            </a:stretch>
          </p:blipFill>
          <p:spPr bwMode="auto">
            <a:xfrm>
              <a:off x="3600828" y="6130357"/>
              <a:ext cx="2739630" cy="24306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320" name="Line 21"/>
            <p:cNvSpPr>
              <a:spLocks noChangeShapeType="1"/>
            </p:cNvSpPr>
            <p:nvPr/>
          </p:nvSpPr>
          <p:spPr bwMode="auto">
            <a:xfrm>
              <a:off x="3589938" y="6289575"/>
              <a:ext cx="2760730" cy="35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Line 22"/>
            <p:cNvSpPr>
              <a:spLocks noChangeShapeType="1"/>
            </p:cNvSpPr>
            <p:nvPr/>
          </p:nvSpPr>
          <p:spPr bwMode="auto">
            <a:xfrm>
              <a:off x="4924019" y="6114747"/>
              <a:ext cx="0" cy="2711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Line 23"/>
            <p:cNvSpPr>
              <a:spLocks noChangeShapeType="1"/>
            </p:cNvSpPr>
            <p:nvPr/>
          </p:nvSpPr>
          <p:spPr bwMode="auto">
            <a:xfrm>
              <a:off x="3589938" y="6203945"/>
              <a:ext cx="13340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Line 24"/>
            <p:cNvSpPr>
              <a:spLocks noChangeShapeType="1"/>
            </p:cNvSpPr>
            <p:nvPr/>
          </p:nvSpPr>
          <p:spPr bwMode="auto">
            <a:xfrm>
              <a:off x="4069118" y="6114747"/>
              <a:ext cx="5445" cy="1783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Line 25"/>
            <p:cNvSpPr>
              <a:spLocks noChangeShapeType="1"/>
            </p:cNvSpPr>
            <p:nvPr/>
          </p:nvSpPr>
          <p:spPr bwMode="auto">
            <a:xfrm flipH="1">
              <a:off x="4738881" y="6118315"/>
              <a:ext cx="0" cy="1748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Line 26"/>
            <p:cNvSpPr>
              <a:spLocks noChangeShapeType="1"/>
            </p:cNvSpPr>
            <p:nvPr/>
          </p:nvSpPr>
          <p:spPr bwMode="auto">
            <a:xfrm>
              <a:off x="5588336" y="6293143"/>
              <a:ext cx="0" cy="9633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Line 27"/>
            <p:cNvSpPr>
              <a:spLocks noChangeShapeType="1"/>
            </p:cNvSpPr>
            <p:nvPr/>
          </p:nvSpPr>
          <p:spPr bwMode="auto">
            <a:xfrm>
              <a:off x="5969502" y="6289575"/>
              <a:ext cx="0" cy="9633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5" name="Text Box 28"/>
          <p:cNvSpPr txBox="1">
            <a:spLocks noChangeArrowheads="1"/>
          </p:cNvSpPr>
          <p:nvPr/>
        </p:nvSpPr>
        <p:spPr bwMode="auto">
          <a:xfrm>
            <a:off x="1763688" y="332656"/>
            <a:ext cx="6097686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ВЕРТИКАЛЬНОЕ РАСПОЛОЖЕНИЕ ФОРМАТА</a:t>
            </a:r>
          </a:p>
        </p:txBody>
      </p:sp>
      <p:cxnSp>
        <p:nvCxnSpPr>
          <p:cNvPr id="19" name="Прямая со стрелкой 18"/>
          <p:cNvCxnSpPr>
            <a:endCxn id="13317" idx="1"/>
          </p:cNvCxnSpPr>
          <p:nvPr/>
        </p:nvCxnSpPr>
        <p:spPr>
          <a:xfrm flipV="1">
            <a:off x="4211960" y="1055654"/>
            <a:ext cx="343983" cy="7891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11960" y="1844824"/>
            <a:ext cx="1296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27984" y="148478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Рамка</a:t>
            </a:r>
            <a:endParaRPr lang="ru-RU" sz="2000" dirty="0"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203848" y="692696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203848" y="1052736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2827839" y="1140713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5</a:t>
            </a:r>
            <a:endParaRPr lang="ru-RU" sz="2000" dirty="0"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868144" y="3645024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6444208" y="3645024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88224" y="328498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</a:t>
            </a:r>
            <a:endParaRPr lang="ru-RU" sz="2000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347864" y="5949280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3347864" y="6525344"/>
            <a:ext cx="0" cy="3326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6200000">
            <a:off x="3033846" y="5831250"/>
            <a:ext cx="308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</a:t>
            </a:r>
            <a:endParaRPr lang="ru-RU" sz="2000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1979712" y="3501008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2771800" y="3501008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915816" y="314096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20</a:t>
            </a:r>
            <a:endParaRPr lang="ru-RU" sz="2000" dirty="0"/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3779912" y="5085184"/>
            <a:ext cx="648072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79912" y="5085184"/>
            <a:ext cx="2376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779912" y="472514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Основная надпись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2411760" y="3501008"/>
            <a:ext cx="36004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24" grpId="0"/>
      <p:bldP spid="29" grpId="0"/>
      <p:bldP spid="35" grpId="0"/>
      <p:bldP spid="40" grpId="0"/>
      <p:bldP spid="47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8" name="WordArt 6"/>
          <p:cNvSpPr>
            <a:spLocks noChangeArrowheads="1" noChangeShapeType="1" noTextEdit="1"/>
          </p:cNvSpPr>
          <p:nvPr/>
        </p:nvSpPr>
        <p:spPr bwMode="auto">
          <a:xfrm>
            <a:off x="2483768" y="476672"/>
            <a:ext cx="4104456" cy="3821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ЛИНИИ  ЧЕРТЕЖА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401421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5988" y="1316038"/>
            <a:ext cx="4114800" cy="41719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683568" y="5661248"/>
            <a:ext cx="3671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Чертёж детали выполнен правильно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5292080" y="5661248"/>
            <a:ext cx="3381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Чертёж детали выполнен неправильно</a:t>
            </a:r>
          </a:p>
        </p:txBody>
      </p:sp>
      <p:cxnSp>
        <p:nvCxnSpPr>
          <p:cNvPr id="102" name="Прямая соединительная линия 101"/>
          <p:cNvCxnSpPr>
            <a:cxnSpLocks noChangeShapeType="1"/>
          </p:cNvCxnSpPr>
          <p:nvPr/>
        </p:nvCxnSpPr>
        <p:spPr bwMode="auto">
          <a:xfrm rot="5400000" flipH="1" flipV="1">
            <a:off x="4818856" y="1624807"/>
            <a:ext cx="3889375" cy="3890962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04" name="Прямая соединительная линия 103"/>
          <p:cNvCxnSpPr>
            <a:cxnSpLocks noChangeShapeType="1"/>
          </p:cNvCxnSpPr>
          <p:nvPr/>
        </p:nvCxnSpPr>
        <p:spPr bwMode="auto">
          <a:xfrm rot="16200000" flipH="1">
            <a:off x="4782343" y="1850232"/>
            <a:ext cx="4005263" cy="35560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987824" y="896035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(ГОСТ 2.303 – 68*)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99" grpId="0"/>
      <p:bldP spid="100" grpId="0"/>
      <p:bldP spid="532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903413" y="3914775"/>
            <a:ext cx="5472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1852612" y="2852936"/>
            <a:ext cx="5599707" cy="1250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928812" y="5054600"/>
            <a:ext cx="5595515" cy="30584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877272"/>
            <a:ext cx="618331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Line 20"/>
          <p:cNvSpPr>
            <a:spLocks noChangeShapeType="1"/>
          </p:cNvSpPr>
          <p:nvPr/>
        </p:nvSpPr>
        <p:spPr bwMode="auto">
          <a:xfrm>
            <a:off x="1908175" y="9080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Line 21"/>
          <p:cNvSpPr>
            <a:spLocks noChangeShapeType="1"/>
          </p:cNvSpPr>
          <p:nvPr/>
        </p:nvSpPr>
        <p:spPr bwMode="auto">
          <a:xfrm>
            <a:off x="1979613" y="18446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2771800" y="332656"/>
            <a:ext cx="3489251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ЛИНИИ ЧЕРТЕЖА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1447800" y="2273300"/>
            <a:ext cx="69215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2.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ШТРИХОВАЯ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ЛИНИЯ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1447800" y="3352800"/>
            <a:ext cx="6045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3. СПЛОШНАЯ ТОНКАЯ ЛИНИЯ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1498600" y="4419600"/>
            <a:ext cx="5981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4. ШТРИХПУНКТИРНАЯ ТОНКАЯ ЛИНИЯ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1403648" y="5613400"/>
            <a:ext cx="591155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5. СПЛОШНАЯ ВОЛНИСТАЯ ЛИНИЯ</a:t>
            </a:r>
          </a:p>
        </p:txBody>
      </p:sp>
      <p:sp>
        <p:nvSpPr>
          <p:cNvPr id="17422" name="Text Box 28"/>
          <p:cNvSpPr txBox="1">
            <a:spLocks noChangeArrowheads="1"/>
          </p:cNvSpPr>
          <p:nvPr/>
        </p:nvSpPr>
        <p:spPr bwMode="auto">
          <a:xfrm>
            <a:off x="1438275" y="1268413"/>
            <a:ext cx="5619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1473200" y="1358900"/>
            <a:ext cx="67691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1. СПЛОШНАЯ ТОЛСТАЯ ОСНОВНАЯ ЛИНИЯ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691680" y="1916832"/>
            <a:ext cx="56886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6" grpId="0" animBg="1"/>
      <p:bldP spid="2073" grpId="0" build="allAtOnce"/>
      <p:bldP spid="20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331640" y="558800"/>
            <a:ext cx="734481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ЛИНИИ  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ЧЕРТЕЖА 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(продолжение)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066800" y="1917700"/>
            <a:ext cx="7162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6. РАЗОМКНУТАЯ ЛИНИЯ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3048000" y="2590800"/>
            <a:ext cx="15113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092200" y="3187700"/>
            <a:ext cx="7861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7. ШТРИХПУНКТИРНАЯ ТОНКАЯ С ДВУМЯ ТОЧКАМИ ЛИНИЯ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1905000" y="3860800"/>
            <a:ext cx="5547320" cy="248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104900" y="4445000"/>
            <a:ext cx="7645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8. СПЛОШНАЯ ТОНКАЯ С ИЗЛОМОМ ЛИНИЯ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997200" y="5168900"/>
            <a:ext cx="2832100" cy="901700"/>
            <a:chOff x="1768" y="1536"/>
            <a:chExt cx="1784" cy="568"/>
          </a:xfrm>
        </p:grpSpPr>
        <p:sp>
          <p:nvSpPr>
            <p:cNvPr id="18443" name="Line 25"/>
            <p:cNvSpPr>
              <a:spLocks noChangeShapeType="1"/>
            </p:cNvSpPr>
            <p:nvPr/>
          </p:nvSpPr>
          <p:spPr bwMode="auto">
            <a:xfrm>
              <a:off x="1768" y="1832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Line 26"/>
            <p:cNvSpPr>
              <a:spLocks noChangeShapeType="1"/>
            </p:cNvSpPr>
            <p:nvPr/>
          </p:nvSpPr>
          <p:spPr bwMode="auto">
            <a:xfrm flipV="1">
              <a:off x="2496" y="1536"/>
              <a:ext cx="112" cy="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Line 27"/>
            <p:cNvSpPr>
              <a:spLocks noChangeShapeType="1"/>
            </p:cNvSpPr>
            <p:nvPr/>
          </p:nvSpPr>
          <p:spPr bwMode="auto">
            <a:xfrm>
              <a:off x="2608" y="1544"/>
              <a:ext cx="184" cy="5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Line 28"/>
            <p:cNvSpPr>
              <a:spLocks noChangeShapeType="1"/>
            </p:cNvSpPr>
            <p:nvPr/>
          </p:nvSpPr>
          <p:spPr bwMode="auto">
            <a:xfrm flipV="1">
              <a:off x="2800" y="1800"/>
              <a:ext cx="112" cy="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Line 29"/>
            <p:cNvSpPr>
              <a:spLocks noChangeShapeType="1"/>
            </p:cNvSpPr>
            <p:nvPr/>
          </p:nvSpPr>
          <p:spPr bwMode="auto">
            <a:xfrm>
              <a:off x="2912" y="1808"/>
              <a:ext cx="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74638"/>
            <a:ext cx="7992888" cy="622300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1. ОСНОВНАЯ СПЛОШНАЯ ТОЛСТАЯ ЛИНИЯ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755775" y="1100138"/>
            <a:ext cx="54721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55576" y="2204864"/>
            <a:ext cx="7920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Применяется для изображения </a:t>
            </a:r>
            <a:r>
              <a:rPr lang="ru-RU" sz="2400" b="1" dirty="0">
                <a:solidFill>
                  <a:srgbClr val="C00000"/>
                </a:solidFill>
              </a:rPr>
              <a:t>видимого контура предмета</a:t>
            </a:r>
            <a:r>
              <a:rPr lang="ru-RU" sz="2400" b="1" dirty="0"/>
              <a:t>,     </a:t>
            </a:r>
            <a:r>
              <a:rPr lang="ru-RU" sz="2400" b="1" dirty="0">
                <a:solidFill>
                  <a:srgbClr val="C00000"/>
                </a:solidFill>
              </a:rPr>
              <a:t>оформления рамки поля чертежа </a:t>
            </a:r>
            <a:r>
              <a:rPr lang="ru-RU" sz="2400" b="1" dirty="0"/>
              <a:t>и </a:t>
            </a:r>
            <a:r>
              <a:rPr lang="ru-RU" sz="2400" b="1" dirty="0">
                <a:solidFill>
                  <a:srgbClr val="C00000"/>
                </a:solidFill>
              </a:rPr>
              <a:t>граф основной надписи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258888" y="3429000"/>
            <a:ext cx="5618162" cy="3240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763688" y="3573016"/>
            <a:ext cx="4968875" cy="295116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937000" y="5949950"/>
            <a:ext cx="2795588" cy="5746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3933825" y="6313488"/>
            <a:ext cx="28003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5283200" y="5935663"/>
            <a:ext cx="0" cy="581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3933825" y="6124575"/>
            <a:ext cx="13493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094288" y="5951538"/>
            <a:ext cx="0" cy="3619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4427538" y="5921375"/>
            <a:ext cx="0" cy="40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6327775" y="6313488"/>
            <a:ext cx="0" cy="203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5935663" y="6327775"/>
            <a:ext cx="0" cy="160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4005263" y="4310063"/>
            <a:ext cx="132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4005263" y="5006975"/>
            <a:ext cx="13366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5341938" y="4310063"/>
            <a:ext cx="0" cy="6969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827584" y="1340768"/>
            <a:ext cx="80391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Толщина сплошной основной линии </a:t>
            </a:r>
            <a:r>
              <a:rPr lang="en-US" sz="2400" b="1" dirty="0">
                <a:solidFill>
                  <a:srgbClr val="CC3300"/>
                </a:solidFill>
              </a:rPr>
              <a:t>(S) </a:t>
            </a:r>
            <a:r>
              <a:rPr lang="ru-RU" sz="2400" b="1" dirty="0"/>
              <a:t>выбирается в пределах от</a:t>
            </a:r>
            <a:r>
              <a:rPr lang="ru-RU" sz="2400" b="1" dirty="0">
                <a:solidFill>
                  <a:srgbClr val="CC3300"/>
                </a:solidFill>
              </a:rPr>
              <a:t> 0,5 </a:t>
            </a:r>
            <a:r>
              <a:rPr lang="ru-RU" sz="2400" b="1" dirty="0"/>
              <a:t>до</a:t>
            </a:r>
            <a:r>
              <a:rPr lang="ru-RU" sz="2400" b="1" dirty="0">
                <a:solidFill>
                  <a:srgbClr val="CC3300"/>
                </a:solidFill>
              </a:rPr>
              <a:t> 1,4 мм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15816" y="4077072"/>
            <a:ext cx="1080120" cy="115212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95936" y="4293096"/>
            <a:ext cx="1368152" cy="72008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V="1">
            <a:off x="2843808" y="4653135"/>
            <a:ext cx="2592288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1763688" y="5733256"/>
            <a:ext cx="432048" cy="360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3851920" y="3861048"/>
            <a:ext cx="216024" cy="216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067944" y="3861048"/>
            <a:ext cx="360040" cy="4320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067944" y="3861048"/>
            <a:ext cx="23762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995936" y="3573016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ВИДИМЫЙ КОНТУР ПРЕДМЕТА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2195736" y="5733256"/>
            <a:ext cx="504056" cy="7920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195736" y="5733256"/>
            <a:ext cx="9361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195736" y="544522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РАМКА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4427984" y="5661248"/>
            <a:ext cx="144016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427984" y="5661248"/>
            <a:ext cx="172819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355976" y="537321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ОСНОВНАЯ НАДПИСЬ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animBg="1"/>
      <p:bldP spid="12292" grpId="0"/>
      <p:bldP spid="12293" grpId="0" animBg="1"/>
      <p:bldP spid="12294" grpId="0" animBg="1"/>
      <p:bldP spid="12295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12" grpId="0" animBg="1"/>
      <p:bldP spid="12313" grpId="0" animBg="1"/>
      <p:bldP spid="12314" grpId="0" animBg="1"/>
      <p:bldP spid="12315" grpId="0"/>
      <p:bldP spid="27" grpId="0" animBg="1"/>
      <p:bldP spid="28" grpId="0" animBg="1"/>
      <p:bldP spid="12307" grpId="0" animBg="1"/>
      <p:bldP spid="39" grpId="0"/>
      <p:bldP spid="44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467544" y="188640"/>
            <a:ext cx="8496944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7164288" y="4005064"/>
            <a:ext cx="643508" cy="648072"/>
          </a:xfrm>
          <a:prstGeom prst="ellipse">
            <a:avLst/>
          </a:prstGeom>
          <a:solidFill>
            <a:schemeClr val="bg1"/>
          </a:solidFill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915816" y="188640"/>
            <a:ext cx="34563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2. ШТРИХОВАЯ ЛИНИЯ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403648" y="692696"/>
            <a:ext cx="6635576" cy="23912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11560" y="836712"/>
            <a:ext cx="827742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000" b="1" dirty="0">
                <a:solidFill>
                  <a:srgbClr val="CC3300"/>
                </a:solidFill>
              </a:rPr>
              <a:t>    </a:t>
            </a:r>
            <a:r>
              <a:rPr lang="ru-RU" sz="2000" b="1" dirty="0"/>
              <a:t>Толщина линии от </a:t>
            </a:r>
            <a:r>
              <a:rPr lang="en-US" sz="2000" b="1" dirty="0">
                <a:solidFill>
                  <a:srgbClr val="CC3300"/>
                </a:solidFill>
              </a:rPr>
              <a:t>S/3 </a:t>
            </a:r>
            <a:r>
              <a:rPr lang="ru-RU" sz="2000" b="1" dirty="0"/>
              <a:t>до</a:t>
            </a:r>
            <a:r>
              <a:rPr lang="ru-RU" sz="2000" b="1" dirty="0">
                <a:solidFill>
                  <a:srgbClr val="CC3300"/>
                </a:solidFill>
              </a:rPr>
              <a:t> </a:t>
            </a:r>
            <a:r>
              <a:rPr lang="en-US" sz="2000" b="1" dirty="0">
                <a:solidFill>
                  <a:srgbClr val="CC3300"/>
                </a:solidFill>
              </a:rPr>
              <a:t>S/2</a:t>
            </a:r>
            <a:r>
              <a:rPr lang="ru-RU" sz="2000" b="1" dirty="0">
                <a:solidFill>
                  <a:srgbClr val="CC3300"/>
                </a:solidFill>
              </a:rPr>
              <a:t>. </a:t>
            </a:r>
          </a:p>
          <a:p>
            <a:pPr algn="l"/>
            <a:r>
              <a:rPr lang="ru-RU" sz="2000" b="1" dirty="0">
                <a:solidFill>
                  <a:srgbClr val="CC3300"/>
                </a:solidFill>
              </a:rPr>
              <a:t>    </a:t>
            </a:r>
            <a:r>
              <a:rPr lang="ru-RU" sz="2000" b="1" dirty="0"/>
              <a:t>Длину штриха выбирают от </a:t>
            </a:r>
            <a:r>
              <a:rPr lang="ru-RU" sz="2000" b="1" dirty="0">
                <a:solidFill>
                  <a:srgbClr val="CC3300"/>
                </a:solidFill>
              </a:rPr>
              <a:t>2 </a:t>
            </a:r>
            <a:r>
              <a:rPr lang="ru-RU" sz="2000" b="1" dirty="0"/>
              <a:t>до</a:t>
            </a:r>
            <a:r>
              <a:rPr lang="ru-RU" sz="2000" b="1" dirty="0">
                <a:solidFill>
                  <a:srgbClr val="CC3300"/>
                </a:solidFill>
              </a:rPr>
              <a:t> 8 мм</a:t>
            </a:r>
            <a:r>
              <a:rPr lang="ru-RU" sz="2000" b="1" dirty="0"/>
              <a:t>, расстояние между штрихами </a:t>
            </a:r>
            <a:endParaRPr lang="ru-RU" sz="2000" b="1" dirty="0" smtClean="0"/>
          </a:p>
          <a:p>
            <a:pPr algn="l"/>
            <a:r>
              <a:rPr lang="ru-RU" sz="2000" b="1" dirty="0" smtClean="0"/>
              <a:t>    от  </a:t>
            </a:r>
            <a:r>
              <a:rPr lang="ru-RU" sz="2000" b="1" dirty="0" smtClean="0">
                <a:solidFill>
                  <a:srgbClr val="CC3300"/>
                </a:solidFill>
              </a:rPr>
              <a:t>1 </a:t>
            </a:r>
            <a:r>
              <a:rPr lang="ru-RU" sz="2000" b="1" dirty="0"/>
              <a:t>до</a:t>
            </a:r>
            <a:r>
              <a:rPr lang="ru-RU" sz="2000" b="1" dirty="0">
                <a:solidFill>
                  <a:srgbClr val="CC3300"/>
                </a:solidFill>
              </a:rPr>
              <a:t> 2 мм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27584" y="1772816"/>
            <a:ext cx="80669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Применяется для изображения линий невидимого </a:t>
            </a:r>
            <a:r>
              <a:rPr lang="ru-RU" sz="2000" b="1" dirty="0" smtClean="0"/>
              <a:t>контура предмета. </a:t>
            </a:r>
            <a:endParaRPr lang="ru-RU" sz="2000" b="1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15616" y="2349500"/>
            <a:ext cx="7729934" cy="4175844"/>
            <a:chOff x="1097" y="1752"/>
            <a:chExt cx="3539" cy="2041"/>
          </a:xfrm>
        </p:grpSpPr>
        <p:sp>
          <p:nvSpPr>
            <p:cNvPr id="20503" name="Rectangle 9"/>
            <p:cNvSpPr>
              <a:spLocks noChangeArrowheads="1"/>
            </p:cNvSpPr>
            <p:nvPr/>
          </p:nvSpPr>
          <p:spPr bwMode="auto">
            <a:xfrm>
              <a:off x="1097" y="1752"/>
              <a:ext cx="3539" cy="20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4" name="Rectangle 10"/>
            <p:cNvSpPr>
              <a:spLocks noChangeArrowheads="1"/>
            </p:cNvSpPr>
            <p:nvPr/>
          </p:nvSpPr>
          <p:spPr bwMode="auto">
            <a:xfrm>
              <a:off x="1423" y="1851"/>
              <a:ext cx="3130" cy="1859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608" y="3360"/>
              <a:ext cx="1936" cy="360"/>
              <a:chOff x="968" y="1672"/>
              <a:chExt cx="4056" cy="616"/>
            </a:xfrm>
          </p:grpSpPr>
          <p:pic>
            <p:nvPicPr>
              <p:cNvPr id="20506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7221" t="33443" r="4102" b="40599"/>
              <a:stretch>
                <a:fillRect/>
              </a:stretch>
            </p:blipFill>
            <p:spPr bwMode="auto">
              <a:xfrm>
                <a:off x="984" y="1707"/>
                <a:ext cx="4025" cy="545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0507" name="Line 13"/>
              <p:cNvSpPr>
                <a:spLocks noChangeShapeType="1"/>
              </p:cNvSpPr>
              <p:nvPr/>
            </p:nvSpPr>
            <p:spPr bwMode="auto">
              <a:xfrm>
                <a:off x="968" y="2064"/>
                <a:ext cx="4056" cy="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8" name="Line 14"/>
              <p:cNvSpPr>
                <a:spLocks noChangeShapeType="1"/>
              </p:cNvSpPr>
              <p:nvPr/>
            </p:nvSpPr>
            <p:spPr bwMode="auto">
              <a:xfrm>
                <a:off x="2928" y="1672"/>
                <a:ext cx="0" cy="60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9" name="Line 15"/>
              <p:cNvSpPr>
                <a:spLocks noChangeShapeType="1"/>
              </p:cNvSpPr>
              <p:nvPr/>
            </p:nvSpPr>
            <p:spPr bwMode="auto">
              <a:xfrm>
                <a:off x="968" y="1872"/>
                <a:ext cx="196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0" name="Line 16"/>
              <p:cNvSpPr>
                <a:spLocks noChangeShapeType="1"/>
              </p:cNvSpPr>
              <p:nvPr/>
            </p:nvSpPr>
            <p:spPr bwMode="auto">
              <a:xfrm>
                <a:off x="1672" y="1672"/>
                <a:ext cx="8" cy="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1" name="Line 17"/>
              <p:cNvSpPr>
                <a:spLocks noChangeShapeType="1"/>
              </p:cNvSpPr>
              <p:nvPr/>
            </p:nvSpPr>
            <p:spPr bwMode="auto">
              <a:xfrm flipH="1">
                <a:off x="2656" y="1680"/>
                <a:ext cx="0" cy="3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2" name="Line 18"/>
              <p:cNvSpPr>
                <a:spLocks noChangeShapeType="1"/>
              </p:cNvSpPr>
              <p:nvPr/>
            </p:nvSpPr>
            <p:spPr bwMode="auto">
              <a:xfrm>
                <a:off x="3904" y="2072"/>
                <a:ext cx="0" cy="21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3" name="Line 19"/>
              <p:cNvSpPr>
                <a:spLocks noChangeShapeType="1"/>
              </p:cNvSpPr>
              <p:nvPr/>
            </p:nvSpPr>
            <p:spPr bwMode="auto">
              <a:xfrm>
                <a:off x="4464" y="2064"/>
                <a:ext cx="0" cy="21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051720" y="3356992"/>
            <a:ext cx="6451600" cy="2006600"/>
            <a:chOff x="1120" y="2600"/>
            <a:chExt cx="4064" cy="1264"/>
          </a:xfrm>
        </p:grpSpPr>
        <p:sp>
          <p:nvSpPr>
            <p:cNvPr id="20496" name="Oval 21"/>
            <p:cNvSpPr>
              <a:spLocks noChangeArrowheads="1"/>
            </p:cNvSpPr>
            <p:nvPr/>
          </p:nvSpPr>
          <p:spPr bwMode="auto">
            <a:xfrm>
              <a:off x="4224" y="2912"/>
              <a:ext cx="632" cy="608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7" name="Oval 22"/>
            <p:cNvSpPr>
              <a:spLocks noChangeArrowheads="1"/>
            </p:cNvSpPr>
            <p:nvPr/>
          </p:nvSpPr>
          <p:spPr bwMode="auto">
            <a:xfrm>
              <a:off x="4016" y="2704"/>
              <a:ext cx="1056" cy="1024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9" name="Line 24"/>
            <p:cNvSpPr>
              <a:spLocks noChangeShapeType="1"/>
            </p:cNvSpPr>
            <p:nvPr/>
          </p:nvSpPr>
          <p:spPr bwMode="auto">
            <a:xfrm>
              <a:off x="1120" y="3190"/>
              <a:ext cx="2192" cy="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1" name="Line 26"/>
            <p:cNvSpPr>
              <a:spLocks noChangeShapeType="1"/>
            </p:cNvSpPr>
            <p:nvPr/>
          </p:nvSpPr>
          <p:spPr bwMode="auto">
            <a:xfrm>
              <a:off x="3944" y="3208"/>
              <a:ext cx="1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2" name="Line 27"/>
            <p:cNvSpPr>
              <a:spLocks noChangeShapeType="1"/>
            </p:cNvSpPr>
            <p:nvPr/>
          </p:nvSpPr>
          <p:spPr bwMode="auto">
            <a:xfrm>
              <a:off x="4544" y="2600"/>
              <a:ext cx="8" cy="1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0" name="Rectangle 25"/>
            <p:cNvSpPr>
              <a:spLocks noChangeArrowheads="1"/>
            </p:cNvSpPr>
            <p:nvPr/>
          </p:nvSpPr>
          <p:spPr bwMode="auto">
            <a:xfrm>
              <a:off x="1216" y="2888"/>
              <a:ext cx="1328" cy="600"/>
            </a:xfrm>
            <a:prstGeom prst="rect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8" name="Rectangle 23"/>
            <p:cNvSpPr>
              <a:spLocks noChangeArrowheads="1"/>
            </p:cNvSpPr>
            <p:nvPr/>
          </p:nvSpPr>
          <p:spPr bwMode="auto">
            <a:xfrm>
              <a:off x="2544" y="2712"/>
              <a:ext cx="728" cy="976"/>
            </a:xfrm>
            <a:prstGeom prst="rect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486" name="Line 30"/>
          <p:cNvSpPr>
            <a:spLocks noChangeShapeType="1"/>
          </p:cNvSpPr>
          <p:nvPr/>
        </p:nvSpPr>
        <p:spPr bwMode="auto">
          <a:xfrm flipV="1">
            <a:off x="2195736" y="4581128"/>
            <a:ext cx="3314700" cy="12700"/>
          </a:xfrm>
          <a:prstGeom prst="line">
            <a:avLst/>
          </a:prstGeom>
          <a:noFill/>
          <a:ln w="38100">
            <a:solidFill>
              <a:srgbClr val="C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9" name="Line 33"/>
          <p:cNvSpPr>
            <a:spLocks noChangeShapeType="1"/>
          </p:cNvSpPr>
          <p:nvPr/>
        </p:nvSpPr>
        <p:spPr bwMode="auto">
          <a:xfrm flipH="1">
            <a:off x="2771800" y="3068960"/>
            <a:ext cx="537592" cy="936104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90" name="Line 34"/>
          <p:cNvSpPr>
            <a:spLocks noChangeShapeType="1"/>
          </p:cNvSpPr>
          <p:nvPr/>
        </p:nvSpPr>
        <p:spPr bwMode="auto">
          <a:xfrm>
            <a:off x="3347864" y="3068960"/>
            <a:ext cx="34798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3275856" y="2636912"/>
            <a:ext cx="3962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ЛИНИИ НЕВИДИМОГО КОНТУРА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85" name="Line 29"/>
          <p:cNvSpPr>
            <a:spLocks noChangeShapeType="1"/>
          </p:cNvSpPr>
          <p:nvPr/>
        </p:nvSpPr>
        <p:spPr bwMode="auto">
          <a:xfrm flipV="1">
            <a:off x="2195736" y="4005064"/>
            <a:ext cx="3314700" cy="12700"/>
          </a:xfrm>
          <a:prstGeom prst="line">
            <a:avLst/>
          </a:prstGeom>
          <a:noFill/>
          <a:ln w="38100">
            <a:solidFill>
              <a:srgbClr val="C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4" grpId="0" animBg="1"/>
      <p:bldP spid="19460" grpId="0"/>
      <p:bldP spid="19461" grpId="0" animBg="1"/>
      <p:bldP spid="19462" grpId="0"/>
      <p:bldP spid="19463" grpId="0"/>
      <p:bldP spid="19486" grpId="0" animBg="1"/>
      <p:bldP spid="19489" grpId="0" animBg="1"/>
      <p:bldP spid="19490" grpId="0" animBg="1"/>
      <p:bldP spid="19491" grpId="0"/>
      <p:bldP spid="194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483768" y="188640"/>
            <a:ext cx="432048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3. СПЛОШНАЯ ТОНКАЯ ЛИНИЯ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879600" y="749300"/>
            <a:ext cx="571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054100" y="863600"/>
            <a:ext cx="70739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Толщина тонкой линии от </a:t>
            </a:r>
            <a:r>
              <a:rPr lang="en-US" sz="2000" b="1" dirty="0">
                <a:solidFill>
                  <a:srgbClr val="CC3300"/>
                </a:solidFill>
              </a:rPr>
              <a:t>S/3 </a:t>
            </a:r>
            <a:r>
              <a:rPr lang="ru-RU" sz="2000" b="1" dirty="0"/>
              <a:t>до</a:t>
            </a:r>
            <a:r>
              <a:rPr lang="ru-RU" sz="2000" b="1" dirty="0">
                <a:solidFill>
                  <a:srgbClr val="CC3300"/>
                </a:solidFill>
              </a:rPr>
              <a:t> </a:t>
            </a:r>
            <a:r>
              <a:rPr lang="en-US" sz="2000" b="1" dirty="0">
                <a:solidFill>
                  <a:srgbClr val="CC3300"/>
                </a:solidFill>
              </a:rPr>
              <a:t>S/2</a:t>
            </a:r>
            <a:endParaRPr lang="ru-RU" sz="2000" b="1" dirty="0">
              <a:solidFill>
                <a:srgbClr val="CC3300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11560" y="1295400"/>
            <a:ext cx="763284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Применяется для нанесения </a:t>
            </a:r>
            <a:r>
              <a:rPr lang="ru-RU" sz="2000" b="1" dirty="0">
                <a:solidFill>
                  <a:srgbClr val="C00000"/>
                </a:solidFill>
              </a:rPr>
              <a:t>выносных</a:t>
            </a:r>
            <a:r>
              <a:rPr lang="ru-RU" sz="2000" b="1" dirty="0"/>
              <a:t> и </a:t>
            </a:r>
            <a:r>
              <a:rPr lang="ru-RU" sz="2000" b="1" dirty="0">
                <a:solidFill>
                  <a:srgbClr val="C00000"/>
                </a:solidFill>
              </a:rPr>
              <a:t>размерных</a:t>
            </a:r>
            <a:r>
              <a:rPr lang="ru-RU" sz="2000" b="1" dirty="0"/>
              <a:t> линий, нанесения </a:t>
            </a:r>
            <a:r>
              <a:rPr lang="ru-RU" sz="2000" b="1" dirty="0">
                <a:solidFill>
                  <a:srgbClr val="C00000"/>
                </a:solidFill>
              </a:rPr>
              <a:t>штриховки</a:t>
            </a:r>
            <a:r>
              <a:rPr lang="ru-RU" sz="2000" b="1" dirty="0"/>
              <a:t>, проведения полок </a:t>
            </a:r>
            <a:r>
              <a:rPr lang="ru-RU" sz="2000" b="1" dirty="0">
                <a:solidFill>
                  <a:srgbClr val="C00000"/>
                </a:solidFill>
              </a:rPr>
              <a:t>линий - выносок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438400"/>
            <a:ext cx="40862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4152900" y="2781300"/>
            <a:ext cx="711200" cy="393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4660900" y="2781300"/>
            <a:ext cx="177800" cy="622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V="1">
            <a:off x="4813300" y="2780928"/>
            <a:ext cx="2422996" cy="1307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>
            <a:off x="4644008" y="3861048"/>
            <a:ext cx="1296144" cy="36004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5181600" y="3861048"/>
            <a:ext cx="758552" cy="109195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5940152" y="3861048"/>
            <a:ext cx="2334716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 flipV="1">
            <a:off x="3733800" y="5842000"/>
            <a:ext cx="622176" cy="61133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4355976" y="6453336"/>
            <a:ext cx="282088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067300" y="2349500"/>
            <a:ext cx="2870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ВЫНОСНЫЕ ЛИНИИ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5940152" y="3501008"/>
            <a:ext cx="2590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РАЗМЕРНЫЕ ЛИНИИ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4499992" y="6165304"/>
            <a:ext cx="28803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НАНЕСЕНИЕ ШТРИХОВКИ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 animBg="1"/>
      <p:bldP spid="24582" grpId="0"/>
      <p:bldP spid="24583" grpId="0"/>
      <p:bldP spid="24586" grpId="0" animBg="1"/>
      <p:bldP spid="24587" grpId="0" animBg="1"/>
      <p:bldP spid="24588" grpId="0" animBg="1"/>
      <p:bldP spid="24589" grpId="0" animBg="1"/>
      <p:bldP spid="24590" grpId="0" animBg="1"/>
      <p:bldP spid="24591" grpId="0" animBg="1"/>
      <p:bldP spid="24592" grpId="0" animBg="1"/>
      <p:bldP spid="24593" grpId="0" animBg="1"/>
      <p:bldP spid="24594" grpId="0"/>
      <p:bldP spid="24595" grpId="0"/>
      <p:bldP spid="245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21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2275" y="3917950"/>
            <a:ext cx="952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9438" y="5065713"/>
            <a:ext cx="229552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5867400" y="4191000"/>
            <a:ext cx="1892300" cy="17907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6311900" y="4610100"/>
            <a:ext cx="990600" cy="9525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835696" y="188640"/>
            <a:ext cx="561662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4. ШТРИХПУНКТИРНАЯ ТОНКАЯ ЛИНИЯ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836712"/>
            <a:ext cx="65325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422400" y="1206500"/>
            <a:ext cx="711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3…5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924300" y="1193800"/>
            <a:ext cx="901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5…30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043608" y="1844824"/>
            <a:ext cx="7645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Толщина штрихпунктирной линии от</a:t>
            </a:r>
            <a:r>
              <a:rPr lang="ru-RU" sz="2000" b="1" dirty="0" smtClean="0">
                <a:solidFill>
                  <a:srgbClr val="CC33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S/3</a:t>
            </a:r>
            <a:r>
              <a:rPr lang="en-US" sz="2000" b="1" dirty="0">
                <a:solidFill>
                  <a:srgbClr val="CC3300"/>
                </a:solidFill>
              </a:rPr>
              <a:t> </a:t>
            </a:r>
            <a:r>
              <a:rPr lang="ru-RU" sz="2000" b="1" dirty="0" smtClean="0"/>
              <a:t>до</a:t>
            </a:r>
            <a:r>
              <a:rPr lang="ru-RU" sz="2000" b="1" dirty="0" smtClean="0">
                <a:solidFill>
                  <a:srgbClr val="CC33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S/2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043608" y="2276872"/>
            <a:ext cx="7550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/>
              <a:t>Применяется  для </a:t>
            </a:r>
            <a:r>
              <a:rPr lang="ru-RU" sz="2000" b="1" dirty="0" smtClean="0">
                <a:solidFill>
                  <a:srgbClr val="C00000"/>
                </a:solidFill>
              </a:rPr>
              <a:t>осевых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/>
              <a:t>и </a:t>
            </a:r>
            <a:r>
              <a:rPr lang="ru-RU" sz="2000" b="1" dirty="0" smtClean="0">
                <a:solidFill>
                  <a:srgbClr val="C00000"/>
                </a:solidFill>
              </a:rPr>
              <a:t>центровых </a:t>
            </a:r>
            <a:r>
              <a:rPr lang="ru-RU" sz="2000" b="1" dirty="0" smtClean="0"/>
              <a:t>линий</a:t>
            </a:r>
            <a:endParaRPr lang="ru-RU" sz="2000" b="1" dirty="0"/>
          </a:p>
        </p:txBody>
      </p:sp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1088" y="4995863"/>
            <a:ext cx="43910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1333500" y="4660900"/>
            <a:ext cx="1752600" cy="927100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3086100" y="4203700"/>
            <a:ext cx="2146300" cy="1803400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H="1" flipV="1">
            <a:off x="2019300" y="5130800"/>
            <a:ext cx="680492" cy="132253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2699792" y="6453336"/>
            <a:ext cx="18002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5652120" y="3789040"/>
            <a:ext cx="558180" cy="130366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5652120" y="3789040"/>
            <a:ext cx="1167780" cy="73216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5652120" y="3789040"/>
            <a:ext cx="224556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2692400" y="6134100"/>
            <a:ext cx="2476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ОСЕВАЯ ЛИНИЯ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5652120" y="3356992"/>
            <a:ext cx="223706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ЦЕНТРОВЫЕ ЛИНИИ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811111" y="4941168"/>
            <a:ext cx="1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 animBg="1"/>
      <p:bldP spid="25614" grpId="0" animBg="1"/>
      <p:bldP spid="25604" grpId="0"/>
      <p:bldP spid="25606" grpId="0"/>
      <p:bldP spid="25607" grpId="0"/>
      <p:bldP spid="25609" grpId="0"/>
      <p:bldP spid="25618" grpId="0" animBg="1"/>
      <p:bldP spid="25619" grpId="0" animBg="1"/>
      <p:bldP spid="25623" grpId="0" animBg="1"/>
      <p:bldP spid="25624" grpId="0" animBg="1"/>
      <p:bldP spid="25625" grpId="0" animBg="1"/>
      <p:bldP spid="25626" grpId="0" animBg="1"/>
      <p:bldP spid="25627" grpId="0" animBg="1"/>
      <p:bldP spid="25628" grpId="0"/>
      <p:bldP spid="256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051720" y="260648"/>
            <a:ext cx="511256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5. СПЛОШНАЯ ВОЛНИСТАЯ ЛИНИЯ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92696"/>
            <a:ext cx="61833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115616" y="1268760"/>
            <a:ext cx="6400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Толщина волнистой линии от </a:t>
            </a:r>
            <a:r>
              <a:rPr lang="en-US" sz="2000" b="1" dirty="0">
                <a:solidFill>
                  <a:srgbClr val="CC3300"/>
                </a:solidFill>
              </a:rPr>
              <a:t>S/3 </a:t>
            </a:r>
            <a:r>
              <a:rPr lang="ru-RU" sz="2000" b="1" dirty="0" smtClean="0"/>
              <a:t>до </a:t>
            </a:r>
            <a:r>
              <a:rPr lang="ru-RU" sz="2000" b="1" dirty="0" smtClean="0">
                <a:solidFill>
                  <a:srgbClr val="CC3300"/>
                </a:solidFill>
              </a:rPr>
              <a:t> </a:t>
            </a:r>
            <a:r>
              <a:rPr lang="en-US" sz="2000" b="1" dirty="0">
                <a:solidFill>
                  <a:srgbClr val="CC3300"/>
                </a:solidFill>
              </a:rPr>
              <a:t>S/2</a:t>
            </a:r>
            <a:endParaRPr lang="ru-RU" sz="2000" b="1" dirty="0">
              <a:solidFill>
                <a:srgbClr val="CC3300"/>
              </a:solidFill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115616" y="1772816"/>
            <a:ext cx="748883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Применяется для изображения </a:t>
            </a:r>
            <a:r>
              <a:rPr lang="ru-RU" sz="2000" b="1" dirty="0" smtClean="0">
                <a:solidFill>
                  <a:srgbClr val="C00000"/>
                </a:solidFill>
              </a:rPr>
              <a:t>линий обрыва, разграничения вида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/>
              <a:t>и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разреза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0914" y="3206750"/>
            <a:ext cx="2522006" cy="159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140968"/>
            <a:ext cx="2614612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005064"/>
            <a:ext cx="22701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Line 11"/>
          <p:cNvSpPr>
            <a:spLocks noChangeShapeType="1"/>
          </p:cNvSpPr>
          <p:nvPr/>
        </p:nvSpPr>
        <p:spPr bwMode="auto">
          <a:xfrm flipH="1" flipV="1">
            <a:off x="4283968" y="4653136"/>
            <a:ext cx="719832" cy="1506364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V="1">
            <a:off x="5003800" y="4365104"/>
            <a:ext cx="1800448" cy="179439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5016500" y="6159500"/>
            <a:ext cx="2795860" cy="5804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683568" y="3573016"/>
            <a:ext cx="648072" cy="864096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683568" y="3573016"/>
            <a:ext cx="252028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5829300" y="5753100"/>
            <a:ext cx="2755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ЛИНИИ ОБРЫВА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539552" y="2924944"/>
            <a:ext cx="273704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ЛИНИЯ РАЗГРАНИЧЕНИЯ ВИДА И РАЗРЕЗА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H="1" flipV="1">
            <a:off x="2987824" y="5229200"/>
            <a:ext cx="2003276" cy="9176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 l="-45384"/>
          <a:stretch>
            <a:fillRect/>
          </a:stretch>
        </p:blipFill>
        <p:spPr bwMode="auto">
          <a:xfrm>
            <a:off x="-287524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30" grpId="0"/>
      <p:bldP spid="26631" grpId="0"/>
      <p:bldP spid="26635" grpId="0" animBg="1"/>
      <p:bldP spid="26636" grpId="0" animBg="1"/>
      <p:bldP spid="26638" grpId="0" animBg="1"/>
      <p:bldP spid="26639" grpId="0" animBg="1"/>
      <p:bldP spid="26640" grpId="0" animBg="1"/>
      <p:bldP spid="26641" grpId="0"/>
      <p:bldP spid="26642" grpId="0"/>
      <p:bldP spid="266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339752" y="260648"/>
            <a:ext cx="403244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6. РАЗОМКНУТАЯ  ЛИНИЯ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3175000" y="889000"/>
            <a:ext cx="2425700" cy="0"/>
          </a:xfrm>
          <a:prstGeom prst="line">
            <a:avLst/>
          </a:prstGeom>
          <a:noFill/>
          <a:ln w="1270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27584" y="1340768"/>
            <a:ext cx="6553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Толщина разомкнутой линии от </a:t>
            </a:r>
            <a:r>
              <a:rPr lang="en-US" sz="2400" b="1" dirty="0" smtClean="0">
                <a:solidFill>
                  <a:srgbClr val="CC3300"/>
                </a:solidFill>
              </a:rPr>
              <a:t>S</a:t>
            </a:r>
            <a:r>
              <a:rPr lang="ru-RU" sz="2400" b="1" dirty="0" smtClean="0">
                <a:solidFill>
                  <a:srgbClr val="CC3300"/>
                </a:solidFill>
              </a:rPr>
              <a:t> </a:t>
            </a:r>
            <a:r>
              <a:rPr lang="en-US" sz="2400" b="1" dirty="0" smtClean="0">
                <a:solidFill>
                  <a:srgbClr val="CC3300"/>
                </a:solidFill>
              </a:rPr>
              <a:t> </a:t>
            </a:r>
            <a:r>
              <a:rPr lang="ru-RU" sz="2400" b="1" dirty="0" smtClean="0"/>
              <a:t>до</a:t>
            </a:r>
            <a:r>
              <a:rPr lang="ru-RU" sz="2400" b="1" dirty="0" smtClean="0">
                <a:solidFill>
                  <a:srgbClr val="CC3300"/>
                </a:solidFill>
              </a:rPr>
              <a:t> </a:t>
            </a:r>
            <a:r>
              <a:rPr lang="en-US" sz="2400" b="1" dirty="0">
                <a:solidFill>
                  <a:srgbClr val="CC3300"/>
                </a:solidFill>
              </a:rPr>
              <a:t>1</a:t>
            </a:r>
            <a:r>
              <a:rPr lang="ru-RU" sz="2400" b="1" dirty="0">
                <a:solidFill>
                  <a:srgbClr val="CC3300"/>
                </a:solidFill>
              </a:rPr>
              <a:t>,</a:t>
            </a:r>
            <a:r>
              <a:rPr lang="en-US" sz="2400" b="1" dirty="0">
                <a:solidFill>
                  <a:srgbClr val="CC3300"/>
                </a:solidFill>
              </a:rPr>
              <a:t>5S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827584" y="1916832"/>
            <a:ext cx="813690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Применяется для изображений </a:t>
            </a:r>
            <a:r>
              <a:rPr lang="ru-RU" sz="2400" b="1" dirty="0" smtClean="0">
                <a:solidFill>
                  <a:srgbClr val="C00000"/>
                </a:solidFill>
              </a:rPr>
              <a:t>места секущей плоскости </a:t>
            </a:r>
            <a:r>
              <a:rPr lang="ru-RU" sz="2400" b="1" dirty="0" smtClean="0"/>
              <a:t>при построении </a:t>
            </a:r>
            <a:r>
              <a:rPr lang="ru-RU" sz="2400" b="1" dirty="0" smtClean="0">
                <a:solidFill>
                  <a:srgbClr val="C00000"/>
                </a:solidFill>
              </a:rPr>
              <a:t>сечений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/>
              <a:t>и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разрезов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4338" y="3282950"/>
            <a:ext cx="5878512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Line 9"/>
          <p:cNvSpPr>
            <a:spLocks noChangeShapeType="1"/>
          </p:cNvSpPr>
          <p:nvPr/>
        </p:nvSpPr>
        <p:spPr bwMode="auto">
          <a:xfrm flipH="1" flipV="1">
            <a:off x="3657600" y="3911600"/>
            <a:ext cx="1130300" cy="24384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 flipV="1">
            <a:off x="3657600" y="5740400"/>
            <a:ext cx="1143000" cy="622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4800600" y="6375400"/>
            <a:ext cx="2867744" cy="592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860032" y="6021288"/>
            <a:ext cx="288032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РАЗОМКНУТАЯ  ЛИНИЯ</a:t>
            </a:r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4572000" y="863600"/>
            <a:ext cx="0" cy="419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5575300" y="876300"/>
            <a:ext cx="0" cy="419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4572000" y="1231900"/>
            <a:ext cx="1003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4533900" y="927100"/>
            <a:ext cx="10414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8…20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 animBg="1"/>
      <p:bldP spid="27654" grpId="0"/>
      <p:bldP spid="27655" grpId="0"/>
      <p:bldP spid="27657" grpId="0" animBg="1"/>
      <p:bldP spid="27658" grpId="0" animBg="1"/>
      <p:bldP spid="27659" grpId="0" animBg="1"/>
      <p:bldP spid="27660" grpId="0"/>
      <p:bldP spid="27666" grpId="0" animBg="1"/>
      <p:bldP spid="27667" grpId="0" animBg="1"/>
      <p:bldP spid="27668" grpId="0" animBg="1"/>
      <p:bldP spid="276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448" t="33922" r="53932" b="242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520181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87624" y="332656"/>
            <a:ext cx="727280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   </a:t>
            </a:r>
            <a:r>
              <a:rPr lang="ru-RU" sz="3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Вопросы для повторения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476672"/>
            <a:ext cx="76328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1.Назовите чертёжные инструменты, материалы и принадлежности, которые применяются для </a:t>
            </a:r>
            <a:r>
              <a:rPr lang="ru-RU" sz="2400" smtClean="0"/>
              <a:t>выполнения чертежа.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2.Как подготовить к работе чертёжный циркуль?</a:t>
            </a:r>
          </a:p>
          <a:p>
            <a:r>
              <a:rPr lang="ru-RU" sz="2400" dirty="0" smtClean="0"/>
              <a:t>Как проводят им дуги окружностей? </a:t>
            </a:r>
          </a:p>
          <a:p>
            <a:endParaRPr lang="ru-RU" sz="2400" dirty="0" smtClean="0"/>
          </a:p>
          <a:p>
            <a:r>
              <a:rPr lang="ru-RU" sz="2400" dirty="0" smtClean="0"/>
              <a:t>3.Для чего нужна рейсшина?</a:t>
            </a:r>
          </a:p>
          <a:p>
            <a:endParaRPr lang="ru-RU" sz="2400" dirty="0" smtClean="0"/>
          </a:p>
          <a:p>
            <a:r>
              <a:rPr lang="ru-RU" sz="2400" dirty="0" smtClean="0"/>
              <a:t>4.Как подготовить к работе карандаш?</a:t>
            </a:r>
          </a:p>
          <a:p>
            <a:endParaRPr lang="ru-RU" sz="2400" dirty="0" smtClean="0"/>
          </a:p>
          <a:p>
            <a:r>
              <a:rPr lang="ru-RU" sz="2400" dirty="0" smtClean="0"/>
              <a:t>5.Какие бывают карандаши по твёрдости?</a:t>
            </a:r>
          </a:p>
          <a:p>
            <a:endParaRPr lang="ru-RU" sz="2400" dirty="0" smtClean="0"/>
          </a:p>
          <a:p>
            <a:r>
              <a:rPr lang="ru-RU" sz="2400" dirty="0" smtClean="0"/>
              <a:t>6.Как правильно подготовить рабочее место для черчения?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83568" y="260648"/>
            <a:ext cx="82089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7.ШТРИХПУНКТИРНАЯ ТОНКАЯ С ДВУМЯ ТОЧКАМИ ЛИНИЯ 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11560" y="1556792"/>
            <a:ext cx="629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Толщина линии от </a:t>
            </a:r>
            <a:r>
              <a:rPr lang="en-US" sz="2400" b="1" dirty="0" smtClean="0">
                <a:solidFill>
                  <a:srgbClr val="C00000"/>
                </a:solidFill>
              </a:rPr>
              <a:t>S/3</a:t>
            </a:r>
            <a:r>
              <a:rPr lang="en-US" sz="2400" b="1" dirty="0" smtClean="0">
                <a:solidFill>
                  <a:srgbClr val="CC3300"/>
                </a:solidFill>
              </a:rPr>
              <a:t>  </a:t>
            </a:r>
            <a:r>
              <a:rPr lang="ru-RU" sz="2400" b="1" dirty="0" smtClean="0"/>
              <a:t>до </a:t>
            </a:r>
            <a:r>
              <a:rPr lang="ru-RU" sz="2400" b="1" dirty="0" smtClean="0">
                <a:solidFill>
                  <a:srgbClr val="CC33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S/2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11560" y="1916832"/>
            <a:ext cx="824440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/>
              <a:t>Применяется для изображения линий </a:t>
            </a:r>
            <a:r>
              <a:rPr lang="ru-RU" sz="2400" b="1" dirty="0" smtClean="0">
                <a:solidFill>
                  <a:srgbClr val="C00000"/>
                </a:solidFill>
              </a:rPr>
              <a:t>сгиба на развёртках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0888"/>
            <a:ext cx="4611290" cy="42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Line 9"/>
          <p:cNvSpPr>
            <a:spLocks noChangeShapeType="1"/>
          </p:cNvSpPr>
          <p:nvPr/>
        </p:nvSpPr>
        <p:spPr bwMode="auto">
          <a:xfrm flipH="1" flipV="1">
            <a:off x="4932040" y="4941168"/>
            <a:ext cx="648072" cy="1296144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 flipV="1">
            <a:off x="4139952" y="4365104"/>
            <a:ext cx="1440160" cy="187220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 flipV="1">
            <a:off x="3059832" y="3501008"/>
            <a:ext cx="2520280" cy="2736304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 flipV="1">
            <a:off x="3441700" y="4673600"/>
            <a:ext cx="2066404" cy="1491704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 flipV="1">
            <a:off x="2679700" y="4622800"/>
            <a:ext cx="2921000" cy="16002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 flipV="1">
            <a:off x="1907704" y="4653136"/>
            <a:ext cx="3672408" cy="1584176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 flipV="1">
            <a:off x="3059832" y="5373216"/>
            <a:ext cx="2540868" cy="875184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V="1">
            <a:off x="5580112" y="6237312"/>
            <a:ext cx="223224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5796136" y="5805264"/>
            <a:ext cx="1923876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ЛИНИИ СГИБА</a:t>
            </a:r>
          </a:p>
        </p:txBody>
      </p:sp>
      <p:pic>
        <p:nvPicPr>
          <p:cNvPr id="29718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2300" y="944563"/>
            <a:ext cx="51816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2057400" y="939800"/>
            <a:ext cx="711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4…6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3314700" y="939800"/>
            <a:ext cx="863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5…30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 l="-45384"/>
          <a:stretch>
            <a:fillRect/>
          </a:stretch>
        </p:blipFill>
        <p:spPr bwMode="auto">
          <a:xfrm>
            <a:off x="-287524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2" grpId="0"/>
      <p:bldP spid="29703" grpId="0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1" grpId="0" animBg="1"/>
      <p:bldP spid="29712" grpId="0" animBg="1"/>
      <p:bldP spid="29713" grpId="0"/>
      <p:bldP spid="29719" grpId="0"/>
      <p:bldP spid="297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547664" y="260648"/>
            <a:ext cx="626469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8. ЛИНИЯ СПЛОШНАЯ ТОНКАЯ С ИЗЛОМОМ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11560" y="1844824"/>
            <a:ext cx="64897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Толщина линии от </a:t>
            </a:r>
            <a:r>
              <a:rPr lang="en-US" sz="2400" b="1" dirty="0" smtClean="0">
                <a:solidFill>
                  <a:srgbClr val="C00000"/>
                </a:solidFill>
              </a:rPr>
              <a:t>S/3</a:t>
            </a:r>
            <a:r>
              <a:rPr lang="en-US" sz="2400" b="1" dirty="0" smtClean="0">
                <a:solidFill>
                  <a:srgbClr val="CC3300"/>
                </a:solidFill>
              </a:rPr>
              <a:t>  </a:t>
            </a:r>
            <a:r>
              <a:rPr lang="ru-RU" sz="2400" b="1" dirty="0" smtClean="0"/>
              <a:t>до</a:t>
            </a:r>
            <a:r>
              <a:rPr lang="ru-RU" sz="2400" b="1" dirty="0" smtClean="0">
                <a:solidFill>
                  <a:srgbClr val="CC3300"/>
                </a:solidFill>
              </a:rPr>
              <a:t>  </a:t>
            </a:r>
            <a:r>
              <a:rPr lang="en-US" sz="2400" b="1" dirty="0">
                <a:solidFill>
                  <a:srgbClr val="C00000"/>
                </a:solidFill>
              </a:rPr>
              <a:t>S/2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11560" y="2348880"/>
            <a:ext cx="8991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Применяется для изображения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длинных  линий  обрыва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384300" y="2870200"/>
            <a:ext cx="5892800" cy="3263900"/>
            <a:chOff x="864" y="384"/>
            <a:chExt cx="3712" cy="2056"/>
          </a:xfrm>
        </p:grpSpPr>
        <p:sp>
          <p:nvSpPr>
            <p:cNvPr id="26638" name="Line 22"/>
            <p:cNvSpPr>
              <a:spLocks noChangeShapeType="1"/>
            </p:cNvSpPr>
            <p:nvPr/>
          </p:nvSpPr>
          <p:spPr bwMode="auto">
            <a:xfrm>
              <a:off x="864" y="640"/>
              <a:ext cx="18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9" name="Line 23"/>
            <p:cNvSpPr>
              <a:spLocks noChangeShapeType="1"/>
            </p:cNvSpPr>
            <p:nvPr/>
          </p:nvSpPr>
          <p:spPr bwMode="auto">
            <a:xfrm>
              <a:off x="2736" y="640"/>
              <a:ext cx="18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0" name="Line 24"/>
            <p:cNvSpPr>
              <a:spLocks noChangeShapeType="1"/>
            </p:cNvSpPr>
            <p:nvPr/>
          </p:nvSpPr>
          <p:spPr bwMode="auto">
            <a:xfrm flipV="1">
              <a:off x="896" y="2136"/>
              <a:ext cx="3632" cy="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1" name="Line 25"/>
            <p:cNvSpPr>
              <a:spLocks noChangeShapeType="1"/>
            </p:cNvSpPr>
            <p:nvPr/>
          </p:nvSpPr>
          <p:spPr bwMode="auto">
            <a:xfrm>
              <a:off x="1080" y="480"/>
              <a:ext cx="32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2" name="Line 26"/>
            <p:cNvSpPr>
              <a:spLocks noChangeShapeType="1"/>
            </p:cNvSpPr>
            <p:nvPr/>
          </p:nvSpPr>
          <p:spPr bwMode="auto">
            <a:xfrm flipV="1">
              <a:off x="1112" y="2304"/>
              <a:ext cx="3248" cy="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3" name="Line 27"/>
            <p:cNvSpPr>
              <a:spLocks noChangeShapeType="1"/>
            </p:cNvSpPr>
            <p:nvPr/>
          </p:nvSpPr>
          <p:spPr bwMode="auto">
            <a:xfrm flipV="1">
              <a:off x="880" y="488"/>
              <a:ext cx="216" cy="1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4" name="Line 28"/>
            <p:cNvSpPr>
              <a:spLocks noChangeShapeType="1"/>
            </p:cNvSpPr>
            <p:nvPr/>
          </p:nvSpPr>
          <p:spPr bwMode="auto">
            <a:xfrm flipV="1">
              <a:off x="4336" y="2128"/>
              <a:ext cx="216" cy="1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5" name="Line 29"/>
            <p:cNvSpPr>
              <a:spLocks noChangeShapeType="1"/>
            </p:cNvSpPr>
            <p:nvPr/>
          </p:nvSpPr>
          <p:spPr bwMode="auto">
            <a:xfrm>
              <a:off x="872" y="2128"/>
              <a:ext cx="248" cy="1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6" name="Line 30"/>
            <p:cNvSpPr>
              <a:spLocks noChangeShapeType="1"/>
            </p:cNvSpPr>
            <p:nvPr/>
          </p:nvSpPr>
          <p:spPr bwMode="auto">
            <a:xfrm>
              <a:off x="4336" y="480"/>
              <a:ext cx="232" cy="1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647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7" y="990"/>
              <a:ext cx="1843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8" name="Line 32"/>
            <p:cNvSpPr>
              <a:spLocks noChangeShapeType="1"/>
            </p:cNvSpPr>
            <p:nvPr/>
          </p:nvSpPr>
          <p:spPr bwMode="auto">
            <a:xfrm>
              <a:off x="880" y="640"/>
              <a:ext cx="0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649" name="Picture 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1" y="990"/>
              <a:ext cx="1867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0" name="Line 34"/>
            <p:cNvSpPr>
              <a:spLocks noChangeShapeType="1"/>
            </p:cNvSpPr>
            <p:nvPr/>
          </p:nvSpPr>
          <p:spPr bwMode="auto">
            <a:xfrm>
              <a:off x="4560" y="632"/>
              <a:ext cx="0" cy="5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651" name="Picture 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7" y="1438"/>
              <a:ext cx="1843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2" name="Picture 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77" y="1438"/>
              <a:ext cx="1883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3" name="Line 37"/>
            <p:cNvSpPr>
              <a:spLocks noChangeShapeType="1"/>
            </p:cNvSpPr>
            <p:nvPr/>
          </p:nvSpPr>
          <p:spPr bwMode="auto">
            <a:xfrm flipH="1">
              <a:off x="896" y="1592"/>
              <a:ext cx="0" cy="55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4" name="Line 38"/>
            <p:cNvSpPr>
              <a:spLocks noChangeShapeType="1"/>
            </p:cNvSpPr>
            <p:nvPr/>
          </p:nvSpPr>
          <p:spPr bwMode="auto">
            <a:xfrm>
              <a:off x="4552" y="1608"/>
              <a:ext cx="0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5" name="Line 39"/>
            <p:cNvSpPr>
              <a:spLocks noChangeShapeType="1"/>
            </p:cNvSpPr>
            <p:nvPr/>
          </p:nvSpPr>
          <p:spPr bwMode="auto">
            <a:xfrm>
              <a:off x="2728" y="384"/>
              <a:ext cx="8" cy="2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60" name="Line 40"/>
          <p:cNvSpPr>
            <a:spLocks noChangeShapeType="1"/>
          </p:cNvSpPr>
          <p:nvPr/>
        </p:nvSpPr>
        <p:spPr bwMode="auto">
          <a:xfrm flipV="1">
            <a:off x="2349500" y="4089400"/>
            <a:ext cx="1066800" cy="2298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 flipV="1">
            <a:off x="2349500" y="4800600"/>
            <a:ext cx="190500" cy="158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2" name="Line 42"/>
          <p:cNvSpPr>
            <a:spLocks noChangeShapeType="1"/>
          </p:cNvSpPr>
          <p:nvPr/>
        </p:nvSpPr>
        <p:spPr bwMode="auto">
          <a:xfrm>
            <a:off x="2324100" y="6400800"/>
            <a:ext cx="38989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403648" y="764704"/>
            <a:ext cx="6362700" cy="831850"/>
            <a:chOff x="792" y="1622"/>
            <a:chExt cx="4008" cy="524"/>
          </a:xfrm>
        </p:grpSpPr>
        <p:pic>
          <p:nvPicPr>
            <p:cNvPr id="26636" name="Picture 4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2" y="1622"/>
              <a:ext cx="203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68" y="1622"/>
              <a:ext cx="203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69" name="Text Box 49"/>
          <p:cNvSpPr txBox="1">
            <a:spLocks noChangeArrowheads="1"/>
          </p:cNvSpPr>
          <p:nvPr/>
        </p:nvSpPr>
        <p:spPr bwMode="auto">
          <a:xfrm>
            <a:off x="2627784" y="6021288"/>
            <a:ext cx="3586336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ДЛИННЫЕ ЛИНИИ ОБРЫВА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 l="-45384"/>
          <a:stretch>
            <a:fillRect/>
          </a:stretch>
        </p:blipFill>
        <p:spPr bwMode="auto">
          <a:xfrm>
            <a:off x="-180528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6" grpId="0"/>
      <p:bldP spid="30727" grpId="0"/>
      <p:bldP spid="30760" grpId="0" animBg="1"/>
      <p:bldP spid="30761" grpId="0" animBg="1"/>
      <p:bldP spid="30762" grpId="0" animBg="1"/>
      <p:bldP spid="307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Прямоугольник 47"/>
          <p:cNvSpPr/>
          <p:nvPr/>
        </p:nvSpPr>
        <p:spPr>
          <a:xfrm>
            <a:off x="467544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187624" y="188640"/>
            <a:ext cx="388843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ГРАФИЧЕСКАЯ РАБОТА № 1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39552" y="908720"/>
            <a:ext cx="8312150" cy="5689600"/>
            <a:chOff x="1306" y="696"/>
            <a:chExt cx="3530" cy="2041"/>
          </a:xfrm>
        </p:grpSpPr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>
              <a:off x="1306" y="696"/>
              <a:ext cx="3530" cy="20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8" name="Rectangle 38"/>
            <p:cNvSpPr>
              <a:spLocks noChangeArrowheads="1"/>
            </p:cNvSpPr>
            <p:nvPr/>
          </p:nvSpPr>
          <p:spPr bwMode="auto">
            <a:xfrm>
              <a:off x="1495" y="747"/>
              <a:ext cx="3282" cy="193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3101" y="2488"/>
              <a:ext cx="1659" cy="176"/>
              <a:chOff x="968" y="1672"/>
              <a:chExt cx="4056" cy="616"/>
            </a:xfrm>
          </p:grpSpPr>
          <p:pic>
            <p:nvPicPr>
              <p:cNvPr id="30760" name="Picture 4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7221" t="33443" r="4102" b="40599"/>
              <a:stretch>
                <a:fillRect/>
              </a:stretch>
            </p:blipFill>
            <p:spPr bwMode="auto">
              <a:xfrm>
                <a:off x="984" y="1707"/>
                <a:ext cx="4025" cy="545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30761" name="Line 41"/>
              <p:cNvSpPr>
                <a:spLocks noChangeShapeType="1"/>
              </p:cNvSpPr>
              <p:nvPr/>
            </p:nvSpPr>
            <p:spPr bwMode="auto">
              <a:xfrm>
                <a:off x="968" y="2064"/>
                <a:ext cx="4056" cy="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2" name="Line 42"/>
              <p:cNvSpPr>
                <a:spLocks noChangeShapeType="1"/>
              </p:cNvSpPr>
              <p:nvPr/>
            </p:nvSpPr>
            <p:spPr bwMode="auto">
              <a:xfrm>
                <a:off x="2928" y="1672"/>
                <a:ext cx="0" cy="60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3" name="Line 43"/>
              <p:cNvSpPr>
                <a:spLocks noChangeShapeType="1"/>
              </p:cNvSpPr>
              <p:nvPr/>
            </p:nvSpPr>
            <p:spPr bwMode="auto">
              <a:xfrm>
                <a:off x="968" y="1872"/>
                <a:ext cx="196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4" name="Line 44"/>
              <p:cNvSpPr>
                <a:spLocks noChangeShapeType="1"/>
              </p:cNvSpPr>
              <p:nvPr/>
            </p:nvSpPr>
            <p:spPr bwMode="auto">
              <a:xfrm>
                <a:off x="1672" y="1672"/>
                <a:ext cx="8" cy="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5" name="Line 45"/>
              <p:cNvSpPr>
                <a:spLocks noChangeShapeType="1"/>
              </p:cNvSpPr>
              <p:nvPr/>
            </p:nvSpPr>
            <p:spPr bwMode="auto">
              <a:xfrm flipH="1">
                <a:off x="2656" y="1680"/>
                <a:ext cx="0" cy="3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6" name="Line 46"/>
              <p:cNvSpPr>
                <a:spLocks noChangeShapeType="1"/>
              </p:cNvSpPr>
              <p:nvPr/>
            </p:nvSpPr>
            <p:spPr bwMode="auto">
              <a:xfrm>
                <a:off x="3904" y="2072"/>
                <a:ext cx="0" cy="21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7" name="Line 47"/>
              <p:cNvSpPr>
                <a:spLocks noChangeShapeType="1"/>
              </p:cNvSpPr>
              <p:nvPr/>
            </p:nvSpPr>
            <p:spPr bwMode="auto">
              <a:xfrm>
                <a:off x="4464" y="2064"/>
                <a:ext cx="0" cy="21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3843" name="Line 51"/>
          <p:cNvSpPr>
            <a:spLocks noChangeShapeType="1"/>
          </p:cNvSpPr>
          <p:nvPr/>
        </p:nvSpPr>
        <p:spPr bwMode="auto">
          <a:xfrm flipH="1">
            <a:off x="4499992" y="1412776"/>
            <a:ext cx="38100" cy="424847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52" name="Line 60"/>
          <p:cNvSpPr>
            <a:spLocks noChangeShapeType="1"/>
          </p:cNvSpPr>
          <p:nvPr/>
        </p:nvSpPr>
        <p:spPr bwMode="auto">
          <a:xfrm>
            <a:off x="1187624" y="1412776"/>
            <a:ext cx="29591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53" name="Line 61"/>
          <p:cNvSpPr>
            <a:spLocks noChangeShapeType="1"/>
          </p:cNvSpPr>
          <p:nvPr/>
        </p:nvSpPr>
        <p:spPr bwMode="auto">
          <a:xfrm>
            <a:off x="1187624" y="1700808"/>
            <a:ext cx="29337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58" name="Line 66"/>
          <p:cNvSpPr>
            <a:spLocks noChangeShapeType="1"/>
          </p:cNvSpPr>
          <p:nvPr/>
        </p:nvSpPr>
        <p:spPr bwMode="auto">
          <a:xfrm>
            <a:off x="1187624" y="3284984"/>
            <a:ext cx="29591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59" name="Line 67"/>
          <p:cNvSpPr>
            <a:spLocks noChangeShapeType="1"/>
          </p:cNvSpPr>
          <p:nvPr/>
        </p:nvSpPr>
        <p:spPr bwMode="auto">
          <a:xfrm>
            <a:off x="1187624" y="3573016"/>
            <a:ext cx="29591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60" name="Line 68"/>
          <p:cNvSpPr>
            <a:spLocks noChangeShapeType="1"/>
          </p:cNvSpPr>
          <p:nvPr/>
        </p:nvSpPr>
        <p:spPr bwMode="auto">
          <a:xfrm>
            <a:off x="1187624" y="3933056"/>
            <a:ext cx="295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64" name="Line 72"/>
          <p:cNvSpPr>
            <a:spLocks noChangeShapeType="1"/>
          </p:cNvSpPr>
          <p:nvPr/>
        </p:nvSpPr>
        <p:spPr bwMode="auto">
          <a:xfrm>
            <a:off x="1187624" y="5085184"/>
            <a:ext cx="29591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65" name="Line 73"/>
          <p:cNvSpPr>
            <a:spLocks noChangeShapeType="1"/>
          </p:cNvSpPr>
          <p:nvPr/>
        </p:nvSpPr>
        <p:spPr bwMode="auto">
          <a:xfrm>
            <a:off x="1187624" y="5373216"/>
            <a:ext cx="29591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66" name="Line 74"/>
          <p:cNvSpPr>
            <a:spLocks noChangeShapeType="1"/>
          </p:cNvSpPr>
          <p:nvPr/>
        </p:nvSpPr>
        <p:spPr bwMode="auto">
          <a:xfrm>
            <a:off x="1187624" y="5661248"/>
            <a:ext cx="295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68" name="Line 76"/>
          <p:cNvSpPr>
            <a:spLocks noChangeShapeType="1"/>
          </p:cNvSpPr>
          <p:nvPr/>
        </p:nvSpPr>
        <p:spPr bwMode="auto">
          <a:xfrm>
            <a:off x="1187624" y="1988840"/>
            <a:ext cx="292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3869" name="Picture 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276872"/>
            <a:ext cx="2987675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70" name="Picture 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221088"/>
            <a:ext cx="2987675" cy="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71" name="Picture 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877273"/>
            <a:ext cx="2952326" cy="5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72" name="Picture 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5" y="2636912"/>
            <a:ext cx="2952328" cy="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73" name="Picture 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5" y="4509120"/>
            <a:ext cx="2952328" cy="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74" name="Picture 8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090" y="1412776"/>
            <a:ext cx="1124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75" name="Picture 8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1412776"/>
            <a:ext cx="8336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82" name="Picture 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060848"/>
            <a:ext cx="3300413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83" name="Picture 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501008"/>
            <a:ext cx="3300413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84" name="Picture 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085184"/>
            <a:ext cx="3300413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85" name="Picture 9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1340768"/>
            <a:ext cx="50800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86" name="Picture 9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645024"/>
            <a:ext cx="5556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87" name="Picture 9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1340768"/>
            <a:ext cx="50800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88" name="Picture 9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3717032"/>
            <a:ext cx="53975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89" name="Text Box 97"/>
          <p:cNvSpPr txBox="1">
            <a:spLocks noChangeArrowheads="1"/>
          </p:cNvSpPr>
          <p:nvPr/>
        </p:nvSpPr>
        <p:spPr bwMode="auto">
          <a:xfrm>
            <a:off x="5004048" y="188640"/>
            <a:ext cx="3600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«ЛИНИИ  ЧЕРТЕЖА»</a:t>
            </a:r>
          </a:p>
        </p:txBody>
      </p:sp>
      <p:sp>
        <p:nvSpPr>
          <p:cNvPr id="33876" name="Oval 84"/>
          <p:cNvSpPr>
            <a:spLocks noChangeArrowheads="1"/>
          </p:cNvSpPr>
          <p:nvPr/>
        </p:nvSpPr>
        <p:spPr bwMode="auto">
          <a:xfrm>
            <a:off x="5292080" y="1412776"/>
            <a:ext cx="1384300" cy="1309687"/>
          </a:xfrm>
          <a:prstGeom prst="ellipse">
            <a:avLst/>
          </a:prstGeom>
          <a:noFill/>
          <a:ln w="3810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79" name="Oval 87"/>
          <p:cNvSpPr>
            <a:spLocks noChangeArrowheads="1"/>
          </p:cNvSpPr>
          <p:nvPr/>
        </p:nvSpPr>
        <p:spPr bwMode="auto">
          <a:xfrm>
            <a:off x="6948264" y="1484784"/>
            <a:ext cx="1344613" cy="1284287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77" name="Oval 85"/>
          <p:cNvSpPr>
            <a:spLocks noChangeArrowheads="1"/>
          </p:cNvSpPr>
          <p:nvPr/>
        </p:nvSpPr>
        <p:spPr bwMode="auto">
          <a:xfrm>
            <a:off x="5292080" y="2924944"/>
            <a:ext cx="1397000" cy="1284287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80" name="Oval 88"/>
          <p:cNvSpPr>
            <a:spLocks noChangeArrowheads="1"/>
          </p:cNvSpPr>
          <p:nvPr/>
        </p:nvSpPr>
        <p:spPr bwMode="auto">
          <a:xfrm>
            <a:off x="6948264" y="2924944"/>
            <a:ext cx="1398588" cy="1284288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78" name="Oval 86"/>
          <p:cNvSpPr>
            <a:spLocks noChangeArrowheads="1"/>
          </p:cNvSpPr>
          <p:nvPr/>
        </p:nvSpPr>
        <p:spPr bwMode="auto">
          <a:xfrm>
            <a:off x="5292080" y="4437112"/>
            <a:ext cx="1384300" cy="12969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81" name="Oval 89"/>
          <p:cNvSpPr>
            <a:spLocks noChangeArrowheads="1"/>
          </p:cNvSpPr>
          <p:nvPr/>
        </p:nvSpPr>
        <p:spPr bwMode="auto">
          <a:xfrm>
            <a:off x="6948264" y="4437112"/>
            <a:ext cx="1384300" cy="1309688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187624" y="1268760"/>
            <a:ext cx="0" cy="5184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211960" y="1412776"/>
            <a:ext cx="44577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547664" y="54868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Вариант 1. ГОРИЗОНТАЛЬНОЕ РАСПОЛОЖЕНИЕ ФОРМАТА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8" cstate="print"/>
          <a:srcRect l="-45384"/>
          <a:stretch>
            <a:fillRect/>
          </a:stretch>
        </p:blipFill>
        <p:spPr bwMode="auto">
          <a:xfrm>
            <a:off x="-287524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3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3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843" grpId="0" animBg="1"/>
      <p:bldP spid="33852" grpId="0" animBg="1"/>
      <p:bldP spid="33853" grpId="0" animBg="1"/>
      <p:bldP spid="33858" grpId="0" animBg="1"/>
      <p:bldP spid="33859" grpId="0" animBg="1"/>
      <p:bldP spid="33860" grpId="0" animBg="1"/>
      <p:bldP spid="33864" grpId="0" animBg="1"/>
      <p:bldP spid="33865" grpId="0" animBg="1"/>
      <p:bldP spid="33866" grpId="0" animBg="1"/>
      <p:bldP spid="33868" grpId="0" animBg="1"/>
      <p:bldP spid="33889" grpId="0"/>
      <p:bldP spid="33876" grpId="0" animBg="1"/>
      <p:bldP spid="33879" grpId="0" animBg="1"/>
      <p:bldP spid="33877" grpId="0" animBg="1"/>
      <p:bldP spid="33880" grpId="0" animBg="1"/>
      <p:bldP spid="33878" grpId="0" animBg="1"/>
      <p:bldP spid="338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188640"/>
            <a:ext cx="8352928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548680"/>
            <a:ext cx="5040560" cy="6048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620688"/>
            <a:ext cx="4680520" cy="590465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5868144" y="980728"/>
            <a:ext cx="1224136" cy="1224136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572000" y="980728"/>
            <a:ext cx="1224136" cy="1224136"/>
          </a:xfrm>
          <a:prstGeom prst="ellipse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4499991" y="1554666"/>
            <a:ext cx="2736304" cy="4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Овал 67"/>
          <p:cNvSpPr/>
          <p:nvPr/>
        </p:nvSpPr>
        <p:spPr>
          <a:xfrm>
            <a:off x="5868144" y="4437112"/>
            <a:ext cx="1224136" cy="1224136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572000" y="4365104"/>
            <a:ext cx="1224136" cy="12241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868144" y="2708920"/>
            <a:ext cx="1224136" cy="1224136"/>
          </a:xfrm>
          <a:prstGeom prst="ellipse">
            <a:avLst/>
          </a:prstGeom>
          <a:ln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4572000" y="2708920"/>
            <a:ext cx="1224136" cy="1224136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95736" y="18864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Вариант 2. ВЕРТИКАЛЬНОЕ РАСПОЛОЖЕНИЕ ФОРМАТА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4355976" y="6093296"/>
            <a:ext cx="2932112" cy="432048"/>
            <a:chOff x="968" y="1672"/>
            <a:chExt cx="4056" cy="616"/>
          </a:xfrm>
        </p:grpSpPr>
        <p:pic>
          <p:nvPicPr>
            <p:cNvPr id="9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 l="17221" t="33443" r="4102" b="40599"/>
            <a:stretch>
              <a:fillRect/>
            </a:stretch>
          </p:blipFill>
          <p:spPr bwMode="auto">
            <a:xfrm>
              <a:off x="984" y="1707"/>
              <a:ext cx="4025" cy="54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968" y="2064"/>
              <a:ext cx="4056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2928" y="1672"/>
              <a:ext cx="0" cy="6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>
              <a:off x="968" y="1872"/>
              <a:ext cx="1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>
              <a:off x="1672" y="1672"/>
              <a:ext cx="8" cy="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30"/>
            <p:cNvSpPr>
              <a:spLocks noChangeShapeType="1"/>
            </p:cNvSpPr>
            <p:nvPr/>
          </p:nvSpPr>
          <p:spPr bwMode="auto">
            <a:xfrm flipH="1">
              <a:off x="2656" y="1680"/>
              <a:ext cx="0" cy="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>
              <a:off x="3904" y="2072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>
              <a:off x="4464" y="2064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18" name="Прямая соединительная линия 17"/>
          <p:cNvCxnSpPr/>
          <p:nvPr/>
        </p:nvCxnSpPr>
        <p:spPr>
          <a:xfrm>
            <a:off x="4427984" y="836712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771800" y="836712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771800" y="836712"/>
            <a:ext cx="16561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771800" y="1052736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771800" y="1268760"/>
            <a:ext cx="16561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771800" y="1484784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771800" y="1700808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771800" y="2060848"/>
            <a:ext cx="16561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771800" y="2276872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771800" y="2492896"/>
            <a:ext cx="16561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771800" y="2708920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771800" y="2924944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771800" y="3284984"/>
            <a:ext cx="16561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771800" y="3573016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771800" y="3861048"/>
            <a:ext cx="16561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771800" y="4077072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771800" y="4365104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771800" y="4725144"/>
            <a:ext cx="16561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771800" y="4941168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771800" y="5229200"/>
            <a:ext cx="16561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771800" y="5445224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771800" y="5661248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427984" y="836712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7" y="764704"/>
            <a:ext cx="5253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764704"/>
            <a:ext cx="45719" cy="355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284984"/>
            <a:ext cx="50800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284984"/>
            <a:ext cx="50800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3725"/>
            <a:ext cx="2686729" cy="4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499992" y="5013176"/>
            <a:ext cx="2736305" cy="4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6" cstate="print"/>
          <a:srcRect l="-45384"/>
          <a:stretch>
            <a:fillRect/>
          </a:stretch>
        </p:blipFill>
        <p:spPr bwMode="auto">
          <a:xfrm>
            <a:off x="-287524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63" grpId="0" animBg="1"/>
      <p:bldP spid="61" grpId="0" animBg="1"/>
      <p:bldP spid="68" grpId="0" animBg="1"/>
      <p:bldP spid="67" grpId="0" animBg="1"/>
      <p:bldP spid="65" grpId="0" animBg="1"/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4448" t="33922" r="53932" b="242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1619672" y="404664"/>
            <a:ext cx="5832648" cy="3720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ПОНЯТИЕ  О  СТАНДАРТАХ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83568" y="2348880"/>
            <a:ext cx="8064896" cy="120032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i="1" dirty="0">
                <a:solidFill>
                  <a:srgbClr val="C00000"/>
                </a:solidFill>
              </a:rPr>
              <a:t>  </a:t>
            </a:r>
            <a:r>
              <a:rPr lang="ru-RU" sz="2400" b="1" i="1" u="sng" dirty="0" smtClean="0">
                <a:solidFill>
                  <a:srgbClr val="C00000"/>
                </a:solidFill>
              </a:rPr>
              <a:t>Стандарт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/>
              <a:t>– слово английское и в переводе означает «образец». </a:t>
            </a:r>
            <a:r>
              <a:rPr lang="ru-RU" sz="2400" b="1" dirty="0" smtClean="0"/>
              <a:t>Образец </a:t>
            </a:r>
            <a:r>
              <a:rPr lang="ru-RU" sz="2400" b="1" dirty="0"/>
              <a:t>в </a:t>
            </a:r>
            <a:r>
              <a:rPr lang="en-US" sz="2400" b="1" dirty="0" smtClean="0"/>
              <a:t> </a:t>
            </a:r>
            <a:r>
              <a:rPr lang="ru-RU" sz="2400" b="1" dirty="0" smtClean="0"/>
              <a:t>том </a:t>
            </a:r>
            <a:r>
              <a:rPr lang="ru-RU" sz="2400" b="1" dirty="0"/>
              <a:t>смысле, какой мы вкладываем в понятие «такой же», «одинаковый».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83568" y="1052736"/>
            <a:ext cx="8208912" cy="120032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/>
              <a:t>  Для </a:t>
            </a:r>
            <a:r>
              <a:rPr lang="ru-RU" sz="2400" b="1" dirty="0"/>
              <a:t>удобства выполнения и изучения технической документации установлены общие правила по её разработке и оформлению.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683568" y="3717032"/>
            <a:ext cx="8208912" cy="267765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rgbClr val="CC3300"/>
                </a:solidFill>
              </a:rPr>
              <a:t>  </a:t>
            </a:r>
            <a:r>
              <a:rPr lang="ru-RU" sz="2400" b="1" i="1" u="sng" dirty="0" smtClean="0">
                <a:solidFill>
                  <a:srgbClr val="C00000"/>
                </a:solidFill>
              </a:rPr>
              <a:t>Стандарт </a:t>
            </a:r>
            <a:r>
              <a:rPr lang="ru-RU" sz="2400" b="1" i="1" u="sng" dirty="0">
                <a:solidFill>
                  <a:srgbClr val="C00000"/>
                </a:solidFill>
              </a:rPr>
              <a:t>ЕСКД</a:t>
            </a:r>
            <a:r>
              <a:rPr lang="ru-RU" sz="2400" b="1" dirty="0">
                <a:solidFill>
                  <a:srgbClr val="C00000"/>
                </a:solidFill>
              </a:rPr>
              <a:t> – ЕДИНАЯ СИСТЕМА КОНСТРУКТОРСКОЙ ДОКУМЕНТАЦИИ</a:t>
            </a:r>
            <a:r>
              <a:rPr lang="ru-RU" sz="2400" b="1" dirty="0"/>
              <a:t>– это нормативный документ, устанавливающий единые правила выполнения и оформления конструкторских документов для всех отраслей промышленности, строительства, транспорта и учебных заведений, утверждённый компетентным органом – Государственным комитетом по стандартизации.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 l="23325" t="32715" r="73131" b="45550"/>
          <a:stretch>
            <a:fillRect/>
          </a:stretch>
        </p:blipFill>
        <p:spPr bwMode="auto">
          <a:xfrm>
            <a:off x="0" y="520181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60" grpId="0"/>
      <p:bldP spid="491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899592" y="3284984"/>
          <a:ext cx="7632848" cy="3096344"/>
        </p:xfrm>
        <a:graphic>
          <a:graphicData uri="http://schemas.openxmlformats.org/presentationml/2006/ole">
            <p:oleObj spid="_x0000_s63489" name="Фрагмент" r:id="rId4" imgW="6657975" imgH="2971800" progId="">
              <p:embed/>
            </p:oleObj>
          </a:graphicData>
        </a:graphic>
      </p:graphicFrame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539552" y="332656"/>
            <a:ext cx="86044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Соблюдение государственных стандартов обязательно для всех отраслей промышленности, проектных организаций, научных учреждений  и т. д. Во всех учебных заведениях, где изучают инженерную графику, учебные чертежи выполняют по изложенным в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ГОСТах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правилам.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Стандарт имеет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буквенное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цифровое обозначение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Далее представлена расшифровка обозначения стандарта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>
            <a:off x="2987824" y="404664"/>
            <a:ext cx="2808312" cy="362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ФОРМАТЫ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9552" y="1258888"/>
            <a:ext cx="8604448" cy="138499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800" b="1" u="sng" dirty="0">
                <a:solidFill>
                  <a:srgbClr val="C00000"/>
                </a:solidFill>
                <a:cs typeface="Times New Roman" pitchFamily="18" charset="0"/>
              </a:rPr>
              <a:t>ФОРМАТ</a:t>
            </a:r>
            <a:r>
              <a:rPr lang="ru-RU" sz="2800" b="1" dirty="0">
                <a:cs typeface="Times New Roman" pitchFamily="18" charset="0"/>
              </a:rPr>
              <a:t> – </a:t>
            </a:r>
            <a:r>
              <a:rPr lang="ru-RU" sz="2800" b="1" dirty="0" smtClean="0">
                <a:cs typeface="Times New Roman" pitchFamily="18" charset="0"/>
              </a:rPr>
              <a:t>чертёжный лист бумаги определённого </a:t>
            </a:r>
          </a:p>
          <a:p>
            <a:pPr algn="l"/>
            <a:r>
              <a:rPr lang="ru-RU" sz="2800" b="1" dirty="0" smtClean="0">
                <a:cs typeface="Times New Roman" pitchFamily="18" charset="0"/>
              </a:rPr>
              <a:t>размера, на котором выполняются чертежи и другие конструкторские документы</a:t>
            </a:r>
            <a:r>
              <a:rPr lang="ru-RU" sz="2400" b="1" dirty="0" smtClean="0">
                <a:cs typeface="Times New Roman" pitchFamily="18" charset="0"/>
              </a:rPr>
              <a:t>.</a:t>
            </a:r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83568" y="2716213"/>
            <a:ext cx="8460432" cy="9461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cs typeface="Times New Roman" pitchFamily="18" charset="0"/>
              </a:rPr>
              <a:t>Для выполнения учебных чертежей используют в основном формат 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А4</a:t>
            </a:r>
            <a:r>
              <a:rPr lang="ru-RU" sz="2800" b="1" dirty="0">
                <a:cs typeface="Times New Roman" pitchFamily="18" charset="0"/>
              </a:rPr>
              <a:t> размером </a:t>
            </a: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297 </a:t>
            </a:r>
            <a:r>
              <a:rPr lang="ru-RU" sz="2800" b="1" dirty="0" err="1">
                <a:solidFill>
                  <a:srgbClr val="C00000"/>
                </a:solidFill>
                <a:cs typeface="Times New Roman" pitchFamily="18" charset="0"/>
              </a:rPr>
              <a:t>х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210 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мм</a:t>
            </a:r>
            <a:r>
              <a:rPr lang="ru-RU" sz="2800" b="1" dirty="0">
                <a:cs typeface="Times New Roman" pitchFamily="18" charset="0"/>
              </a:rPr>
              <a:t>.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83568" y="3962400"/>
            <a:ext cx="8460432" cy="1373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b="1" dirty="0"/>
              <a:t>  </a:t>
            </a:r>
            <a:r>
              <a:rPr lang="ru-RU" sz="2800" b="1" dirty="0">
                <a:cs typeface="Times New Roman" pitchFamily="18" charset="0"/>
              </a:rPr>
              <a:t>Формат 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А4 </a:t>
            </a:r>
            <a:r>
              <a:rPr lang="ru-RU" sz="2800" b="1" dirty="0">
                <a:cs typeface="Times New Roman" pitchFamily="18" charset="0"/>
              </a:rPr>
              <a:t>получается в результате многократного деления формата 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А0,</a:t>
            </a:r>
            <a:r>
              <a:rPr lang="ru-RU" sz="2800" b="1" dirty="0">
                <a:cs typeface="Times New Roman" pitchFamily="18" charset="0"/>
              </a:rPr>
              <a:t> площадь которого приблизительно равна 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1м</a:t>
            </a:r>
            <a:r>
              <a:rPr lang="en-US" sz="2800" b="1" dirty="0">
                <a:solidFill>
                  <a:srgbClr val="C00000"/>
                </a:solidFill>
                <a:cs typeface="Times New Roman" pitchFamily="18" charset="0"/>
              </a:rPr>
              <a:t>²</a:t>
            </a: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347864" y="824027"/>
            <a:ext cx="2016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(ГОСТ 2.301-68*)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  <p:bldP spid="57349" grpId="0"/>
      <p:bldP spid="573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83568" y="908720"/>
            <a:ext cx="8208912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СХЕМА ОБРАЗОВАНИЯ ФОРМАТОВ И ОБРАЗЦЫ ФОРМАТОВ</a:t>
            </a:r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683568" y="1412776"/>
            <a:ext cx="8036569" cy="4968552"/>
          </a:xfrm>
          <a:prstGeom prst="foldedCorner">
            <a:avLst>
              <a:gd name="adj" fmla="val 12500"/>
            </a:avLst>
          </a:prstGeom>
          <a:solidFill>
            <a:srgbClr val="F3FEB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683567" y="1412776"/>
            <a:ext cx="4032449" cy="4968552"/>
          </a:xfrm>
          <a:prstGeom prst="foldedCorner">
            <a:avLst>
              <a:gd name="adj" fmla="val 12500"/>
            </a:avLst>
          </a:prstGeom>
          <a:solidFill>
            <a:srgbClr val="FDCBF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8" name="AutoShape 8"/>
          <p:cNvSpPr>
            <a:spLocks noChangeArrowheads="1"/>
          </p:cNvSpPr>
          <p:nvPr/>
        </p:nvSpPr>
        <p:spPr bwMode="auto">
          <a:xfrm>
            <a:off x="683568" y="1412776"/>
            <a:ext cx="4032448" cy="2448272"/>
          </a:xfrm>
          <a:prstGeom prst="foldedCorner">
            <a:avLst>
              <a:gd name="adj" fmla="val 12500"/>
            </a:avLst>
          </a:prstGeom>
          <a:solidFill>
            <a:srgbClr val="BBF2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683568" y="1412776"/>
            <a:ext cx="2016224" cy="2448272"/>
          </a:xfrm>
          <a:prstGeom prst="foldedCorner">
            <a:avLst>
              <a:gd name="adj" fmla="val 12500"/>
            </a:avLst>
          </a:prstGeom>
          <a:solidFill>
            <a:srgbClr val="FECFB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683568" y="1412776"/>
            <a:ext cx="2016224" cy="1180306"/>
          </a:xfrm>
          <a:prstGeom prst="foldedCorner">
            <a:avLst>
              <a:gd name="adj" fmla="val 12500"/>
            </a:avLst>
          </a:prstGeom>
          <a:solidFill>
            <a:srgbClr val="B4FEB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797675" y="2089845"/>
            <a:ext cx="1684338" cy="85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 0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1189 Х 841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1259632" y="4509120"/>
            <a:ext cx="1828800" cy="85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А 1</a:t>
            </a:r>
          </a:p>
          <a:p>
            <a:pPr>
              <a:spcBef>
                <a:spcPct val="50000"/>
              </a:spcBef>
            </a:pPr>
            <a:r>
              <a:rPr lang="ru-RU" sz="2000" b="1" dirty="0"/>
              <a:t>594 Х 841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710880" y="1997770"/>
            <a:ext cx="1590675" cy="85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 2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594 Х 420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696342" y="2805807"/>
            <a:ext cx="1419225" cy="85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 3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297 Х 420</a:t>
            </a: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927100" y="1670050"/>
            <a:ext cx="13922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682055" y="1469132"/>
            <a:ext cx="1511300" cy="85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 4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297 Х 210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5868144" y="3789040"/>
            <a:ext cx="1590675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S </a:t>
            </a:r>
            <a:r>
              <a:rPr lang="en-US" sz="2400" b="1" dirty="0">
                <a:cs typeface="Arial" charset="0"/>
              </a:rPr>
              <a:t>~ 1</a:t>
            </a:r>
            <a:r>
              <a:rPr lang="ru-RU" sz="2400" b="1" dirty="0">
                <a:cs typeface="Arial" charset="0"/>
              </a:rPr>
              <a:t>м</a:t>
            </a:r>
            <a:r>
              <a:rPr lang="en-US" sz="2400" b="1" dirty="0">
                <a:cs typeface="Arial" charset="0"/>
              </a:rPr>
              <a:t>²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1979712" y="332656"/>
            <a:ext cx="232679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/>
              </a:rPr>
              <a:t>ФОРМАТЫ</a:t>
            </a:r>
            <a:endParaRPr lang="ru-RU" sz="36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99992" y="476672"/>
            <a:ext cx="2012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(ГОСТ 2.301-68*)</a:t>
            </a:r>
            <a:endParaRPr lang="ru-RU" sz="20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  <p:bldP spid="56327" grpId="0" animBg="1"/>
      <p:bldP spid="56328" grpId="0" animBg="1"/>
      <p:bldP spid="56329" grpId="0" animBg="1"/>
      <p:bldP spid="56330" grpId="0" animBg="1"/>
      <p:bldP spid="56331" grpId="0"/>
      <p:bldP spid="56332" grpId="0"/>
      <p:bldP spid="56333" grpId="0"/>
      <p:bldP spid="56334" grpId="0"/>
      <p:bldP spid="56336" grpId="0"/>
      <p:bldP spid="563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291" name="Rectangle 4"/>
          <p:cNvSpPr>
            <a:spLocks noChangeArrowheads="1"/>
          </p:cNvSpPr>
          <p:nvPr/>
        </p:nvSpPr>
        <p:spPr bwMode="auto">
          <a:xfrm>
            <a:off x="4127589" y="3036672"/>
            <a:ext cx="4697412" cy="2989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2" name="Rectangle 5"/>
          <p:cNvSpPr>
            <a:spLocks noChangeArrowheads="1"/>
          </p:cNvSpPr>
          <p:nvPr/>
        </p:nvSpPr>
        <p:spPr bwMode="auto">
          <a:xfrm>
            <a:off x="4379093" y="3111367"/>
            <a:ext cx="4367396" cy="282815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516216" y="5517232"/>
            <a:ext cx="2207651" cy="401787"/>
            <a:chOff x="968" y="1672"/>
            <a:chExt cx="4056" cy="616"/>
          </a:xfrm>
        </p:grpSpPr>
        <p:pic>
          <p:nvPicPr>
            <p:cNvPr id="11294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17221" t="33443" r="4102" b="40599"/>
            <a:stretch>
              <a:fillRect/>
            </a:stretch>
          </p:blipFill>
          <p:spPr bwMode="auto">
            <a:xfrm>
              <a:off x="984" y="1707"/>
              <a:ext cx="4025" cy="54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295" name="Line 8"/>
            <p:cNvSpPr>
              <a:spLocks noChangeShapeType="1"/>
            </p:cNvSpPr>
            <p:nvPr/>
          </p:nvSpPr>
          <p:spPr bwMode="auto">
            <a:xfrm>
              <a:off x="968" y="2064"/>
              <a:ext cx="4056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6" name="Line 9"/>
            <p:cNvSpPr>
              <a:spLocks noChangeShapeType="1"/>
            </p:cNvSpPr>
            <p:nvPr/>
          </p:nvSpPr>
          <p:spPr bwMode="auto">
            <a:xfrm>
              <a:off x="2928" y="1672"/>
              <a:ext cx="0" cy="6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7" name="Line 10"/>
            <p:cNvSpPr>
              <a:spLocks noChangeShapeType="1"/>
            </p:cNvSpPr>
            <p:nvPr/>
          </p:nvSpPr>
          <p:spPr bwMode="auto">
            <a:xfrm>
              <a:off x="968" y="1872"/>
              <a:ext cx="1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8" name="Line 11"/>
            <p:cNvSpPr>
              <a:spLocks noChangeShapeType="1"/>
            </p:cNvSpPr>
            <p:nvPr/>
          </p:nvSpPr>
          <p:spPr bwMode="auto">
            <a:xfrm>
              <a:off x="1672" y="1672"/>
              <a:ext cx="8" cy="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9" name="Line 12"/>
            <p:cNvSpPr>
              <a:spLocks noChangeShapeType="1"/>
            </p:cNvSpPr>
            <p:nvPr/>
          </p:nvSpPr>
          <p:spPr bwMode="auto">
            <a:xfrm flipH="1">
              <a:off x="2656" y="1680"/>
              <a:ext cx="0" cy="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0" name="Line 13"/>
            <p:cNvSpPr>
              <a:spLocks noChangeShapeType="1"/>
            </p:cNvSpPr>
            <p:nvPr/>
          </p:nvSpPr>
          <p:spPr bwMode="auto">
            <a:xfrm>
              <a:off x="3904" y="2072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1" name="Line 14"/>
            <p:cNvSpPr>
              <a:spLocks noChangeShapeType="1"/>
            </p:cNvSpPr>
            <p:nvPr/>
          </p:nvSpPr>
          <p:spPr bwMode="auto">
            <a:xfrm>
              <a:off x="4464" y="2064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927" name="Text Box 111"/>
          <p:cNvSpPr txBox="1">
            <a:spLocks noChangeArrowheads="1"/>
          </p:cNvSpPr>
          <p:nvPr/>
        </p:nvSpPr>
        <p:spPr bwMode="auto">
          <a:xfrm>
            <a:off x="539553" y="764704"/>
            <a:ext cx="8604448" cy="1006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cs typeface="Times New Roman" pitchFamily="18" charset="0"/>
              </a:rPr>
              <a:t>  </a:t>
            </a:r>
            <a:r>
              <a:rPr lang="en-US" sz="2000" b="1" dirty="0" smtClean="0">
                <a:cs typeface="Times New Roman" pitchFamily="18" charset="0"/>
              </a:rPr>
              <a:t>   </a:t>
            </a:r>
            <a:r>
              <a:rPr lang="ru-RU" sz="2000" b="1" dirty="0" smtClean="0">
                <a:cs typeface="Times New Roman" pitchFamily="18" charset="0"/>
              </a:rPr>
              <a:t>Каждый </a:t>
            </a:r>
            <a:r>
              <a:rPr lang="ru-RU" sz="2000" b="1" dirty="0">
                <a:cs typeface="Times New Roman" pitchFamily="18" charset="0"/>
              </a:rPr>
              <a:t>чертёж оформляется </a:t>
            </a:r>
            <a:r>
              <a:rPr lang="ru-RU" sz="2000" b="1" i="1" u="sng" dirty="0">
                <a:solidFill>
                  <a:srgbClr val="C00000"/>
                </a:solidFill>
                <a:cs typeface="Times New Roman" pitchFamily="18" charset="0"/>
              </a:rPr>
              <a:t>рамкой</a:t>
            </a:r>
            <a:r>
              <a:rPr lang="ru-RU" sz="2000" b="1" dirty="0">
                <a:cs typeface="Times New Roman" pitchFamily="18" charset="0"/>
              </a:rPr>
              <a:t>, которая ограничивает его поле и проводится сверху, снизу и справа на расстоянии 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5 мм </a:t>
            </a:r>
            <a:r>
              <a:rPr lang="ru-RU" sz="2000" b="1" dirty="0">
                <a:cs typeface="Times New Roman" pitchFamily="18" charset="0"/>
              </a:rPr>
              <a:t>от кромки листа бумаги, а слева – 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20 мм</a:t>
            </a:r>
          </a:p>
        </p:txBody>
      </p:sp>
      <p:sp>
        <p:nvSpPr>
          <p:cNvPr id="34928" name="Text Box 112"/>
          <p:cNvSpPr txBox="1">
            <a:spLocks noChangeArrowheads="1"/>
          </p:cNvSpPr>
          <p:nvPr/>
        </p:nvSpPr>
        <p:spPr bwMode="auto">
          <a:xfrm>
            <a:off x="782638" y="1628800"/>
            <a:ext cx="836136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cs typeface="Times New Roman" pitchFamily="18" charset="0"/>
              </a:rPr>
              <a:t>В правом нижнем углу чертежа размещают </a:t>
            </a:r>
            <a:r>
              <a:rPr lang="ru-RU" sz="2000" b="1" i="1" u="sng" dirty="0">
                <a:solidFill>
                  <a:srgbClr val="C00000"/>
                </a:solidFill>
                <a:cs typeface="Times New Roman" pitchFamily="18" charset="0"/>
              </a:rPr>
              <a:t>основную надпись</a:t>
            </a:r>
          </a:p>
        </p:txBody>
      </p:sp>
      <p:sp>
        <p:nvSpPr>
          <p:cNvPr id="11280" name="Rectangle 114"/>
          <p:cNvSpPr>
            <a:spLocks noChangeArrowheads="1"/>
          </p:cNvSpPr>
          <p:nvPr/>
        </p:nvSpPr>
        <p:spPr bwMode="auto">
          <a:xfrm rot="5400000">
            <a:off x="218936" y="2738628"/>
            <a:ext cx="4264025" cy="3173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1" name="Rectangle 115"/>
          <p:cNvSpPr>
            <a:spLocks noChangeArrowheads="1"/>
          </p:cNvSpPr>
          <p:nvPr/>
        </p:nvSpPr>
        <p:spPr bwMode="auto">
          <a:xfrm rot="5400000">
            <a:off x="382362" y="2898783"/>
            <a:ext cx="4134776" cy="284102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116"/>
          <p:cNvGrpSpPr>
            <a:grpSpLocks/>
          </p:cNvGrpSpPr>
          <p:nvPr/>
        </p:nvGrpSpPr>
        <p:grpSpPr bwMode="auto">
          <a:xfrm>
            <a:off x="1690093" y="5949281"/>
            <a:ext cx="2171006" cy="430154"/>
            <a:chOff x="968" y="1672"/>
            <a:chExt cx="4056" cy="616"/>
          </a:xfrm>
        </p:grpSpPr>
        <p:pic>
          <p:nvPicPr>
            <p:cNvPr id="11283" name="Picture 117"/>
            <p:cNvPicPr>
              <a:picLocks noChangeAspect="1" noChangeArrowheads="1"/>
            </p:cNvPicPr>
            <p:nvPr/>
          </p:nvPicPr>
          <p:blipFill>
            <a:blip r:embed="rId3" cstate="print"/>
            <a:srcRect l="17221" t="33443" r="4102" b="40599"/>
            <a:stretch>
              <a:fillRect/>
            </a:stretch>
          </p:blipFill>
          <p:spPr bwMode="auto">
            <a:xfrm>
              <a:off x="984" y="1707"/>
              <a:ext cx="4025" cy="54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284" name="Line 118"/>
            <p:cNvSpPr>
              <a:spLocks noChangeShapeType="1"/>
            </p:cNvSpPr>
            <p:nvPr/>
          </p:nvSpPr>
          <p:spPr bwMode="auto">
            <a:xfrm>
              <a:off x="968" y="2064"/>
              <a:ext cx="4056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5" name="Line 119"/>
            <p:cNvSpPr>
              <a:spLocks noChangeShapeType="1"/>
            </p:cNvSpPr>
            <p:nvPr/>
          </p:nvSpPr>
          <p:spPr bwMode="auto">
            <a:xfrm>
              <a:off x="2928" y="1672"/>
              <a:ext cx="0" cy="6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6" name="Line 120"/>
            <p:cNvSpPr>
              <a:spLocks noChangeShapeType="1"/>
            </p:cNvSpPr>
            <p:nvPr/>
          </p:nvSpPr>
          <p:spPr bwMode="auto">
            <a:xfrm>
              <a:off x="968" y="1872"/>
              <a:ext cx="1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7" name="Line 121"/>
            <p:cNvSpPr>
              <a:spLocks noChangeShapeType="1"/>
            </p:cNvSpPr>
            <p:nvPr/>
          </p:nvSpPr>
          <p:spPr bwMode="auto">
            <a:xfrm>
              <a:off x="1672" y="1672"/>
              <a:ext cx="8" cy="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8" name="Line 122"/>
            <p:cNvSpPr>
              <a:spLocks noChangeShapeType="1"/>
            </p:cNvSpPr>
            <p:nvPr/>
          </p:nvSpPr>
          <p:spPr bwMode="auto">
            <a:xfrm flipH="1">
              <a:off x="2656" y="1680"/>
              <a:ext cx="0" cy="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9" name="Line 123"/>
            <p:cNvSpPr>
              <a:spLocks noChangeShapeType="1"/>
            </p:cNvSpPr>
            <p:nvPr/>
          </p:nvSpPr>
          <p:spPr bwMode="auto">
            <a:xfrm>
              <a:off x="3904" y="2072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0" name="Line 124"/>
            <p:cNvSpPr>
              <a:spLocks noChangeShapeType="1"/>
            </p:cNvSpPr>
            <p:nvPr/>
          </p:nvSpPr>
          <p:spPr bwMode="auto">
            <a:xfrm>
              <a:off x="4464" y="2064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941" name="Line 125"/>
          <p:cNvSpPr>
            <a:spLocks noChangeShapeType="1"/>
          </p:cNvSpPr>
          <p:nvPr/>
        </p:nvSpPr>
        <p:spPr bwMode="auto">
          <a:xfrm>
            <a:off x="5089525" y="4498974"/>
            <a:ext cx="2506811" cy="1014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2" name="Line 126"/>
          <p:cNvSpPr>
            <a:spLocks noChangeShapeType="1"/>
          </p:cNvSpPr>
          <p:nvPr/>
        </p:nvSpPr>
        <p:spPr bwMode="auto">
          <a:xfrm flipH="1">
            <a:off x="3203847" y="4505325"/>
            <a:ext cx="1885677" cy="173198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3" name="Line 127"/>
          <p:cNvSpPr>
            <a:spLocks noChangeShapeType="1"/>
          </p:cNvSpPr>
          <p:nvPr/>
        </p:nvSpPr>
        <p:spPr bwMode="auto">
          <a:xfrm>
            <a:off x="5089525" y="4505325"/>
            <a:ext cx="1722438" cy="12985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4" name="Text Box 128"/>
          <p:cNvSpPr txBox="1">
            <a:spLocks noChangeArrowheads="1"/>
          </p:cNvSpPr>
          <p:nvPr/>
        </p:nvSpPr>
        <p:spPr bwMode="auto">
          <a:xfrm>
            <a:off x="5004048" y="4149080"/>
            <a:ext cx="344487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ОСНОВНАЯ НАДПИСЬ</a:t>
            </a:r>
          </a:p>
        </p:txBody>
      </p:sp>
      <p:sp>
        <p:nvSpPr>
          <p:cNvPr id="34945" name="Line 129"/>
          <p:cNvSpPr>
            <a:spLocks noChangeShapeType="1"/>
          </p:cNvSpPr>
          <p:nvPr/>
        </p:nvSpPr>
        <p:spPr bwMode="auto">
          <a:xfrm flipV="1">
            <a:off x="3843338" y="2564903"/>
            <a:ext cx="1088702" cy="88155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6" name="Line 130"/>
          <p:cNvSpPr>
            <a:spLocks noChangeShapeType="1"/>
          </p:cNvSpPr>
          <p:nvPr/>
        </p:nvSpPr>
        <p:spPr bwMode="auto">
          <a:xfrm flipV="1">
            <a:off x="4932040" y="2564904"/>
            <a:ext cx="1411486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7" name="Line 131"/>
          <p:cNvSpPr>
            <a:spLocks noChangeShapeType="1"/>
          </p:cNvSpPr>
          <p:nvPr/>
        </p:nvSpPr>
        <p:spPr bwMode="auto">
          <a:xfrm>
            <a:off x="4932040" y="2564904"/>
            <a:ext cx="978223" cy="58945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8" name="Text Box 132"/>
          <p:cNvSpPr txBox="1">
            <a:spLocks noChangeArrowheads="1"/>
          </p:cNvSpPr>
          <p:nvPr/>
        </p:nvSpPr>
        <p:spPr bwMode="auto">
          <a:xfrm>
            <a:off x="5004048" y="2132856"/>
            <a:ext cx="108012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РАМКА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97139" y="188640"/>
            <a:ext cx="57892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РАМКА ПОЛЯ ЧЕРТЕЖА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4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4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1" grpId="0" animBg="1"/>
      <p:bldP spid="11292" grpId="0" animBg="1"/>
      <p:bldP spid="34927" grpId="0"/>
      <p:bldP spid="11280" grpId="0" animBg="1"/>
      <p:bldP spid="11281" grpId="0" animBg="1"/>
      <p:bldP spid="34941" grpId="0" animBg="1"/>
      <p:bldP spid="34942" grpId="0" animBg="1"/>
      <p:bldP spid="34943" grpId="0" animBg="1"/>
      <p:bldP spid="34944" grpId="0"/>
      <p:bldP spid="34945" grpId="0" animBg="1"/>
      <p:bldP spid="34946" grpId="0" animBg="1"/>
      <p:bldP spid="349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Прямоугольник 87"/>
          <p:cNvSpPr/>
          <p:nvPr/>
        </p:nvSpPr>
        <p:spPr>
          <a:xfrm>
            <a:off x="467544" y="188640"/>
            <a:ext cx="8496944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8" name="Группа 47"/>
          <p:cNvGrpSpPr/>
          <p:nvPr/>
        </p:nvGrpSpPr>
        <p:grpSpPr>
          <a:xfrm>
            <a:off x="611560" y="764704"/>
            <a:ext cx="8136904" cy="2741848"/>
            <a:chOff x="467544" y="3779304"/>
            <a:chExt cx="8136904" cy="2741848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4372136"/>
              <a:ext cx="7200800" cy="1259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683568" y="4446240"/>
              <a:ext cx="7920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1043608" y="4816760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1043608" y="5187280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683568" y="5557800"/>
              <a:ext cx="7920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115616" y="4446240"/>
              <a:ext cx="0" cy="11856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1115616" y="4001616"/>
              <a:ext cx="0" cy="4446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V="1">
              <a:off x="1115616" y="5557800"/>
              <a:ext cx="0" cy="5187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475656" y="4001616"/>
              <a:ext cx="0" cy="444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2699792" y="4001616"/>
              <a:ext cx="0" cy="444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4139952" y="4001616"/>
              <a:ext cx="0" cy="444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4860032" y="4001616"/>
              <a:ext cx="0" cy="4446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475656" y="5557800"/>
              <a:ext cx="0" cy="9633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860032" y="5557800"/>
              <a:ext cx="0" cy="5928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532440" y="5557800"/>
              <a:ext cx="0" cy="9633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1475656" y="6372944"/>
              <a:ext cx="705678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1475656" y="6002424"/>
              <a:ext cx="338437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1475656" y="4075720"/>
              <a:ext cx="122413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2699792" y="4075720"/>
              <a:ext cx="144016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4139952" y="4075720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755576" y="4446240"/>
              <a:ext cx="0" cy="111156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763688" y="3779304"/>
              <a:ext cx="432048" cy="38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25</a:t>
              </a:r>
              <a:endParaRPr lang="ru-R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31840" y="3779304"/>
              <a:ext cx="432048" cy="38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30</a:t>
              </a:r>
              <a:endParaRPr lang="ru-RU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83968" y="3779304"/>
              <a:ext cx="432048" cy="38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15</a:t>
              </a:r>
              <a:endParaRPr lang="ru-RU" dirty="0"/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789938" y="4409782"/>
              <a:ext cx="444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7</a:t>
              </a:r>
              <a:endParaRPr lang="ru-RU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43808" y="5631904"/>
              <a:ext cx="432048" cy="38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70</a:t>
              </a:r>
              <a:endParaRPr lang="ru-RU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48064" y="6002424"/>
              <a:ext cx="576064" cy="38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145</a:t>
              </a:r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789938" y="4780302"/>
              <a:ext cx="444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7</a:t>
              </a:r>
              <a:endParaRPr lang="ru-RU" dirty="0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789938" y="5150822"/>
              <a:ext cx="444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8</a:t>
              </a:r>
              <a:endParaRPr lang="ru-RU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429898" y="4854406"/>
              <a:ext cx="444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22</a:t>
              </a:r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1115616" y="5187280"/>
              <a:ext cx="45719" cy="470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1115616" y="4816760"/>
              <a:ext cx="45719" cy="470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6588224" y="5483696"/>
              <a:ext cx="0" cy="5928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7596336" y="5483696"/>
              <a:ext cx="0" cy="5928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>
              <a:off x="6588224" y="6002424"/>
              <a:ext cx="10081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>
              <a:off x="7596336" y="6002424"/>
              <a:ext cx="9361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948264" y="5706008"/>
              <a:ext cx="432048" cy="38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20</a:t>
              </a:r>
              <a:endParaRPr lang="ru-RU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812360" y="5706008"/>
              <a:ext cx="432048" cy="38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20</a:t>
              </a:r>
              <a:endParaRPr lang="ru-RU" dirty="0"/>
            </a:p>
          </p:txBody>
        </p:sp>
      </p:grp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653136"/>
            <a:ext cx="7272808" cy="127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88"/>
          <p:cNvSpPr txBox="1"/>
          <p:nvPr/>
        </p:nvSpPr>
        <p:spPr>
          <a:xfrm>
            <a:off x="1475656" y="472514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Чертил</a:t>
            </a:r>
            <a:endParaRPr lang="ru-RU" sz="2000" i="1" dirty="0"/>
          </a:p>
        </p:txBody>
      </p:sp>
      <p:sp>
        <p:nvSpPr>
          <p:cNvPr id="90" name="TextBox 89"/>
          <p:cNvSpPr txBox="1"/>
          <p:nvPr/>
        </p:nvSpPr>
        <p:spPr>
          <a:xfrm>
            <a:off x="2843808" y="472514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Иванов</a:t>
            </a:r>
            <a:r>
              <a:rPr lang="en-US" sz="2000" i="1" dirty="0" smtClean="0"/>
              <a:t> </a:t>
            </a:r>
            <a:r>
              <a:rPr lang="ru-RU" sz="2000" i="1" dirty="0" smtClean="0"/>
              <a:t>С.</a:t>
            </a:r>
            <a:endParaRPr lang="ru-RU" sz="2000" i="1" dirty="0"/>
          </a:p>
        </p:txBody>
      </p:sp>
      <p:sp>
        <p:nvSpPr>
          <p:cNvPr id="91" name="TextBox 90"/>
          <p:cNvSpPr txBox="1"/>
          <p:nvPr/>
        </p:nvSpPr>
        <p:spPr>
          <a:xfrm>
            <a:off x="4139952" y="472514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10.11</a:t>
            </a:r>
            <a:endParaRPr lang="ru-RU" sz="2400" i="1" dirty="0"/>
          </a:p>
        </p:txBody>
      </p:sp>
      <p:sp>
        <p:nvSpPr>
          <p:cNvPr id="92" name="TextBox 91"/>
          <p:cNvSpPr txBox="1"/>
          <p:nvPr/>
        </p:nvSpPr>
        <p:spPr>
          <a:xfrm>
            <a:off x="1475656" y="508518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cs typeface="Times New Roman" pitchFamily="18" charset="0"/>
              </a:rPr>
              <a:t>Проверил</a:t>
            </a:r>
            <a:endParaRPr lang="ru-RU" sz="2000" i="1" dirty="0"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220072" y="479715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Чертёж детали</a:t>
            </a:r>
            <a:endParaRPr lang="ru-RU" sz="2800" i="1" dirty="0"/>
          </a:p>
        </p:txBody>
      </p:sp>
      <p:sp>
        <p:nvSpPr>
          <p:cNvPr id="94" name="TextBox 93"/>
          <p:cNvSpPr txBox="1"/>
          <p:nvPr/>
        </p:nvSpPr>
        <p:spPr>
          <a:xfrm>
            <a:off x="2627784" y="508518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 Петров А.И.</a:t>
            </a:r>
            <a:endParaRPr lang="ru-RU" sz="2000" i="1" dirty="0"/>
          </a:p>
        </p:txBody>
      </p:sp>
      <p:sp>
        <p:nvSpPr>
          <p:cNvPr id="95" name="TextBox 94"/>
          <p:cNvSpPr txBox="1"/>
          <p:nvPr/>
        </p:nvSpPr>
        <p:spPr>
          <a:xfrm>
            <a:off x="4139952" y="508518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13.11</a:t>
            </a:r>
            <a:endParaRPr lang="ru-RU" sz="2400" i="1" dirty="0"/>
          </a:p>
        </p:txBody>
      </p:sp>
      <p:sp>
        <p:nvSpPr>
          <p:cNvPr id="96" name="TextBox 95"/>
          <p:cNvSpPr txBox="1"/>
          <p:nvPr/>
        </p:nvSpPr>
        <p:spPr>
          <a:xfrm>
            <a:off x="1475656" y="544522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cs typeface="Times New Roman" pitchFamily="18" charset="0"/>
              </a:rPr>
              <a:t>Школа №2034       класс 8Б</a:t>
            </a:r>
            <a:endParaRPr lang="ru-RU" sz="2000" i="1" dirty="0"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220072" y="544522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cs typeface="Times New Roman" pitchFamily="18" charset="0"/>
              </a:rPr>
              <a:t>Резина</a:t>
            </a:r>
            <a:endParaRPr lang="ru-RU" sz="2000" i="1" dirty="0"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876256" y="544522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cs typeface="Times New Roman" pitchFamily="18" charset="0"/>
              </a:rPr>
              <a:t>1:1</a:t>
            </a:r>
            <a:endParaRPr lang="ru-RU" sz="2000" i="1" dirty="0"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884368" y="544522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cs typeface="Times New Roman" pitchFamily="18" charset="0"/>
              </a:rPr>
              <a:t>№2</a:t>
            </a:r>
            <a:endParaRPr lang="ru-RU" sz="2000" i="1" dirty="0"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475656" y="386104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Образец заполненной основной надписи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007096" y="260648"/>
            <a:ext cx="774136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Размеры учебной школьной основной надписи 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611560" y="260648"/>
            <a:ext cx="8322568" cy="1015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На производстве, согласно ГОСТ 2.301 – 68, листы формата А4 располагают только вертикально. В учебных  общеобразовательных заведениях их используют как вертикально, так и горизонтально . </a:t>
            </a:r>
            <a:endParaRPr lang="ru-RU" sz="2000" b="1" dirty="0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1489075" y="2376488"/>
            <a:ext cx="6240463" cy="37576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1822450" y="2470150"/>
            <a:ext cx="5802313" cy="3556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572000" y="5373216"/>
            <a:ext cx="3022600" cy="648072"/>
            <a:chOff x="968" y="1672"/>
            <a:chExt cx="4056" cy="616"/>
          </a:xfrm>
        </p:grpSpPr>
        <p:pic>
          <p:nvPicPr>
            <p:cNvPr id="12328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 l="17221" t="33443" r="4102" b="40599"/>
            <a:stretch>
              <a:fillRect/>
            </a:stretch>
          </p:blipFill>
          <p:spPr bwMode="auto">
            <a:xfrm>
              <a:off x="984" y="1707"/>
              <a:ext cx="4025" cy="54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29" name="Line 26"/>
            <p:cNvSpPr>
              <a:spLocks noChangeShapeType="1"/>
            </p:cNvSpPr>
            <p:nvPr/>
          </p:nvSpPr>
          <p:spPr bwMode="auto">
            <a:xfrm>
              <a:off x="968" y="2064"/>
              <a:ext cx="4056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0" name="Line 27"/>
            <p:cNvSpPr>
              <a:spLocks noChangeShapeType="1"/>
            </p:cNvSpPr>
            <p:nvPr/>
          </p:nvSpPr>
          <p:spPr bwMode="auto">
            <a:xfrm>
              <a:off x="2928" y="1672"/>
              <a:ext cx="0" cy="6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1" name="Line 28"/>
            <p:cNvSpPr>
              <a:spLocks noChangeShapeType="1"/>
            </p:cNvSpPr>
            <p:nvPr/>
          </p:nvSpPr>
          <p:spPr bwMode="auto">
            <a:xfrm>
              <a:off x="968" y="1872"/>
              <a:ext cx="1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2" name="Line 29"/>
            <p:cNvSpPr>
              <a:spLocks noChangeShapeType="1"/>
            </p:cNvSpPr>
            <p:nvPr/>
          </p:nvSpPr>
          <p:spPr bwMode="auto">
            <a:xfrm>
              <a:off x="1672" y="1672"/>
              <a:ext cx="8" cy="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3" name="Line 30"/>
            <p:cNvSpPr>
              <a:spLocks noChangeShapeType="1"/>
            </p:cNvSpPr>
            <p:nvPr/>
          </p:nvSpPr>
          <p:spPr bwMode="auto">
            <a:xfrm flipH="1">
              <a:off x="2656" y="1680"/>
              <a:ext cx="0" cy="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4" name="Line 31"/>
            <p:cNvSpPr>
              <a:spLocks noChangeShapeType="1"/>
            </p:cNvSpPr>
            <p:nvPr/>
          </p:nvSpPr>
          <p:spPr bwMode="auto">
            <a:xfrm>
              <a:off x="3904" y="2072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5" name="Line 32"/>
            <p:cNvSpPr>
              <a:spLocks noChangeShapeType="1"/>
            </p:cNvSpPr>
            <p:nvPr/>
          </p:nvSpPr>
          <p:spPr bwMode="auto">
            <a:xfrm>
              <a:off x="4464" y="2064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1043608" y="1412776"/>
            <a:ext cx="6912768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ГОРИЗОНТАЛЬНОЕ РАСПОЛОЖЕНИЕ ФОРМАТА А4</a:t>
            </a:r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 flipH="1">
            <a:off x="1033463" y="2386013"/>
            <a:ext cx="450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75" name="Line 35"/>
          <p:cNvSpPr>
            <a:spLocks noChangeShapeType="1"/>
          </p:cNvSpPr>
          <p:nvPr/>
        </p:nvSpPr>
        <p:spPr bwMode="auto">
          <a:xfrm flipH="1">
            <a:off x="1006475" y="6122988"/>
            <a:ext cx="450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 flipH="1">
            <a:off x="1046163" y="2371725"/>
            <a:ext cx="14287" cy="3736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77" name="Text Box 37"/>
          <p:cNvSpPr txBox="1">
            <a:spLocks noChangeArrowheads="1"/>
          </p:cNvSpPr>
          <p:nvPr/>
        </p:nvSpPr>
        <p:spPr bwMode="auto">
          <a:xfrm rot="-5400000">
            <a:off x="422276" y="4005262"/>
            <a:ext cx="9144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210</a:t>
            </a:r>
          </a:p>
        </p:txBody>
      </p:sp>
      <p:sp>
        <p:nvSpPr>
          <p:cNvPr id="35878" name="Line 38"/>
          <p:cNvSpPr>
            <a:spLocks noChangeShapeType="1"/>
          </p:cNvSpPr>
          <p:nvPr/>
        </p:nvSpPr>
        <p:spPr bwMode="auto">
          <a:xfrm>
            <a:off x="1471613" y="6135688"/>
            <a:ext cx="0" cy="490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79" name="Line 39"/>
          <p:cNvSpPr>
            <a:spLocks noChangeShapeType="1"/>
          </p:cNvSpPr>
          <p:nvPr/>
        </p:nvSpPr>
        <p:spPr bwMode="auto">
          <a:xfrm>
            <a:off x="7740650" y="6096000"/>
            <a:ext cx="0" cy="490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0" name="Line 40"/>
          <p:cNvSpPr>
            <a:spLocks noChangeShapeType="1"/>
          </p:cNvSpPr>
          <p:nvPr/>
        </p:nvSpPr>
        <p:spPr bwMode="auto">
          <a:xfrm>
            <a:off x="1471613" y="6573838"/>
            <a:ext cx="6267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1" name="Text Box 41"/>
          <p:cNvSpPr txBox="1">
            <a:spLocks noChangeArrowheads="1"/>
          </p:cNvSpPr>
          <p:nvPr/>
        </p:nvSpPr>
        <p:spPr bwMode="auto">
          <a:xfrm>
            <a:off x="4227513" y="6240463"/>
            <a:ext cx="83502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297</a:t>
            </a:r>
          </a:p>
        </p:txBody>
      </p:sp>
      <p:sp>
        <p:nvSpPr>
          <p:cNvPr id="35882" name="Line 42"/>
          <p:cNvSpPr>
            <a:spLocks noChangeShapeType="1"/>
          </p:cNvSpPr>
          <p:nvPr/>
        </p:nvSpPr>
        <p:spPr bwMode="auto">
          <a:xfrm>
            <a:off x="1206500" y="3194050"/>
            <a:ext cx="290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3" name="Line 43"/>
          <p:cNvSpPr>
            <a:spLocks noChangeShapeType="1"/>
          </p:cNvSpPr>
          <p:nvPr/>
        </p:nvSpPr>
        <p:spPr bwMode="auto">
          <a:xfrm>
            <a:off x="1511300" y="3194050"/>
            <a:ext cx="33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4" name="Line 44"/>
          <p:cNvSpPr>
            <a:spLocks noChangeShapeType="1"/>
          </p:cNvSpPr>
          <p:nvPr/>
        </p:nvSpPr>
        <p:spPr bwMode="auto">
          <a:xfrm>
            <a:off x="1828800" y="3194050"/>
            <a:ext cx="755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5" name="Text Box 45"/>
          <p:cNvSpPr txBox="1">
            <a:spLocks noChangeArrowheads="1"/>
          </p:cNvSpPr>
          <p:nvPr/>
        </p:nvSpPr>
        <p:spPr bwMode="auto">
          <a:xfrm>
            <a:off x="1816100" y="2730500"/>
            <a:ext cx="84772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20</a:t>
            </a:r>
          </a:p>
        </p:txBody>
      </p:sp>
      <p:sp>
        <p:nvSpPr>
          <p:cNvPr id="35886" name="Line 46"/>
          <p:cNvSpPr>
            <a:spLocks noChangeShapeType="1"/>
          </p:cNvSpPr>
          <p:nvPr/>
        </p:nvSpPr>
        <p:spPr bwMode="auto">
          <a:xfrm>
            <a:off x="3856038" y="1816100"/>
            <a:ext cx="0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7" name="Line 47"/>
          <p:cNvSpPr>
            <a:spLocks noChangeShapeType="1"/>
          </p:cNvSpPr>
          <p:nvPr/>
        </p:nvSpPr>
        <p:spPr bwMode="auto">
          <a:xfrm>
            <a:off x="3843338" y="2479675"/>
            <a:ext cx="0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8" name="Line 48"/>
          <p:cNvSpPr>
            <a:spLocks noChangeShapeType="1"/>
          </p:cNvSpPr>
          <p:nvPr/>
        </p:nvSpPr>
        <p:spPr bwMode="auto">
          <a:xfrm>
            <a:off x="3856038" y="2346325"/>
            <a:ext cx="0" cy="211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9" name="Line 49"/>
          <p:cNvSpPr>
            <a:spLocks noChangeShapeType="1"/>
          </p:cNvSpPr>
          <p:nvPr/>
        </p:nvSpPr>
        <p:spPr bwMode="auto">
          <a:xfrm flipV="1">
            <a:off x="2743200" y="613568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0" name="Line 50"/>
          <p:cNvSpPr>
            <a:spLocks noChangeShapeType="1"/>
          </p:cNvSpPr>
          <p:nvPr/>
        </p:nvSpPr>
        <p:spPr bwMode="auto">
          <a:xfrm flipV="1">
            <a:off x="2755900" y="5313363"/>
            <a:ext cx="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1" name="Line 51"/>
          <p:cNvSpPr>
            <a:spLocks noChangeShapeType="1"/>
          </p:cNvSpPr>
          <p:nvPr/>
        </p:nvSpPr>
        <p:spPr bwMode="auto">
          <a:xfrm flipV="1">
            <a:off x="2743200" y="6003925"/>
            <a:ext cx="0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5" name="Line 52"/>
          <p:cNvSpPr>
            <a:spLocks noChangeShapeType="1"/>
          </p:cNvSpPr>
          <p:nvPr/>
        </p:nvSpPr>
        <p:spPr bwMode="auto">
          <a:xfrm>
            <a:off x="6891338" y="3313113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3" name="Line 53"/>
          <p:cNvSpPr>
            <a:spLocks noChangeShapeType="1"/>
          </p:cNvSpPr>
          <p:nvPr/>
        </p:nvSpPr>
        <p:spPr bwMode="auto">
          <a:xfrm>
            <a:off x="7156450" y="3657600"/>
            <a:ext cx="43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4" name="Line 54"/>
          <p:cNvSpPr>
            <a:spLocks noChangeShapeType="1"/>
          </p:cNvSpPr>
          <p:nvPr/>
        </p:nvSpPr>
        <p:spPr bwMode="auto">
          <a:xfrm>
            <a:off x="7593013" y="3670300"/>
            <a:ext cx="173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5" name="Line 55"/>
          <p:cNvSpPr>
            <a:spLocks noChangeShapeType="1"/>
          </p:cNvSpPr>
          <p:nvPr/>
        </p:nvSpPr>
        <p:spPr bwMode="auto">
          <a:xfrm>
            <a:off x="7739063" y="3657600"/>
            <a:ext cx="663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6" name="Text Box 56"/>
          <p:cNvSpPr txBox="1">
            <a:spLocks noChangeArrowheads="1"/>
          </p:cNvSpPr>
          <p:nvPr/>
        </p:nvSpPr>
        <p:spPr bwMode="auto">
          <a:xfrm>
            <a:off x="7885113" y="3313113"/>
            <a:ext cx="37306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5</a:t>
            </a:r>
          </a:p>
        </p:txBody>
      </p:sp>
      <p:sp>
        <p:nvSpPr>
          <p:cNvPr id="35897" name="Text Box 57"/>
          <p:cNvSpPr txBox="1">
            <a:spLocks noChangeArrowheads="1"/>
          </p:cNvSpPr>
          <p:nvPr/>
        </p:nvSpPr>
        <p:spPr bwMode="auto">
          <a:xfrm rot="-5400000">
            <a:off x="3509170" y="1894681"/>
            <a:ext cx="37306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5</a:t>
            </a:r>
          </a:p>
        </p:txBody>
      </p:sp>
      <p:sp>
        <p:nvSpPr>
          <p:cNvPr id="35898" name="Text Box 58"/>
          <p:cNvSpPr txBox="1">
            <a:spLocks noChangeArrowheads="1"/>
          </p:cNvSpPr>
          <p:nvPr/>
        </p:nvSpPr>
        <p:spPr bwMode="auto">
          <a:xfrm rot="-5400000">
            <a:off x="2397919" y="5395119"/>
            <a:ext cx="3730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5</a:t>
            </a:r>
          </a:p>
        </p:txBody>
      </p:sp>
      <p:sp>
        <p:nvSpPr>
          <p:cNvPr id="35899" name="Line 59"/>
          <p:cNvSpPr>
            <a:spLocks noChangeShapeType="1"/>
          </p:cNvSpPr>
          <p:nvPr/>
        </p:nvSpPr>
        <p:spPr bwMode="auto">
          <a:xfrm flipH="1" flipV="1">
            <a:off x="4319588" y="4824413"/>
            <a:ext cx="530225" cy="820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00" name="Line 60"/>
          <p:cNvSpPr>
            <a:spLocks noChangeShapeType="1"/>
          </p:cNvSpPr>
          <p:nvPr/>
        </p:nvSpPr>
        <p:spPr bwMode="auto">
          <a:xfrm>
            <a:off x="4306888" y="4810125"/>
            <a:ext cx="2770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01" name="Text Box 61"/>
          <p:cNvSpPr txBox="1">
            <a:spLocks noChangeArrowheads="1"/>
          </p:cNvSpPr>
          <p:nvPr/>
        </p:nvSpPr>
        <p:spPr bwMode="auto">
          <a:xfrm>
            <a:off x="4241800" y="4438650"/>
            <a:ext cx="284797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ОСНОВНАЯ НАДПИСЬ</a:t>
            </a:r>
          </a:p>
        </p:txBody>
      </p:sp>
      <p:sp>
        <p:nvSpPr>
          <p:cNvPr id="35903" name="Line 63"/>
          <p:cNvSpPr>
            <a:spLocks noChangeShapeType="1"/>
          </p:cNvSpPr>
          <p:nvPr/>
        </p:nvSpPr>
        <p:spPr bwMode="auto">
          <a:xfrm flipH="1">
            <a:off x="4214813" y="2465388"/>
            <a:ext cx="436562" cy="1006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04" name="Line 64"/>
          <p:cNvSpPr>
            <a:spLocks noChangeShapeType="1"/>
          </p:cNvSpPr>
          <p:nvPr/>
        </p:nvSpPr>
        <p:spPr bwMode="auto">
          <a:xfrm>
            <a:off x="4200525" y="3484563"/>
            <a:ext cx="1590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05" name="Text Box 65"/>
          <p:cNvSpPr txBox="1">
            <a:spLocks noChangeArrowheads="1"/>
          </p:cNvSpPr>
          <p:nvPr/>
        </p:nvSpPr>
        <p:spPr bwMode="auto">
          <a:xfrm>
            <a:off x="4386263" y="3074988"/>
            <a:ext cx="1404937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РАМКА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3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3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5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0" grpId="0"/>
      <p:bldP spid="35862" grpId="0" animBg="1"/>
      <p:bldP spid="35863" grpId="0" animBg="1"/>
      <p:bldP spid="35873" grpId="0"/>
      <p:bldP spid="35874" grpId="0" animBg="1"/>
      <p:bldP spid="35875" grpId="0" animBg="1"/>
      <p:bldP spid="35876" grpId="0" animBg="1"/>
      <p:bldP spid="35877" grpId="0"/>
      <p:bldP spid="35878" grpId="0" animBg="1"/>
      <p:bldP spid="35879" grpId="0" animBg="1"/>
      <p:bldP spid="35880" grpId="0" animBg="1"/>
      <p:bldP spid="35881" grpId="0"/>
      <p:bldP spid="35882" grpId="0" animBg="1"/>
      <p:bldP spid="35883" grpId="0" animBg="1"/>
      <p:bldP spid="35884" grpId="0" animBg="1"/>
      <p:bldP spid="35885" grpId="0"/>
      <p:bldP spid="35886" grpId="0" animBg="1"/>
      <p:bldP spid="35887" grpId="0" animBg="1"/>
      <p:bldP spid="35888" grpId="0" animBg="1"/>
      <p:bldP spid="35889" grpId="0" animBg="1"/>
      <p:bldP spid="35890" grpId="0" animBg="1"/>
      <p:bldP spid="35891" grpId="0" animBg="1"/>
      <p:bldP spid="35893" grpId="0" animBg="1"/>
      <p:bldP spid="35894" grpId="0" animBg="1"/>
      <p:bldP spid="35895" grpId="0" animBg="1"/>
      <p:bldP spid="35896" grpId="0"/>
      <p:bldP spid="35897" grpId="0"/>
      <p:bldP spid="35898" grpId="0"/>
      <p:bldP spid="35899" grpId="0" animBg="1"/>
      <p:bldP spid="35900" grpId="0" animBg="1"/>
      <p:bldP spid="35901" grpId="0"/>
      <p:bldP spid="35903" grpId="0" animBg="1"/>
      <p:bldP spid="35904" grpId="0" animBg="1"/>
      <p:bldP spid="3590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768</Words>
  <Application>Microsoft Office PowerPoint</Application>
  <PresentationFormat>Экран (4:3)</PresentationFormat>
  <Paragraphs>153</Paragraphs>
  <Slides>23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Фрагмент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1. ОСНОВНАЯ СПЛОШНАЯ ТОЛСТАЯ ЛИНИЯ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Накиф</cp:lastModifiedBy>
  <cp:revision>163</cp:revision>
  <dcterms:created xsi:type="dcterms:W3CDTF">2013-01-19T08:48:33Z</dcterms:created>
  <dcterms:modified xsi:type="dcterms:W3CDTF">2015-09-17T17:17:24Z</dcterms:modified>
</cp:coreProperties>
</file>